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85" r:id="rId3"/>
    <p:sldId id="465" r:id="rId4"/>
    <p:sldId id="529" r:id="rId5"/>
    <p:sldId id="480" r:id="rId6"/>
    <p:sldId id="713" r:id="rId7"/>
    <p:sldId id="493" r:id="rId8"/>
    <p:sldId id="530" r:id="rId9"/>
    <p:sldId id="528" r:id="rId10"/>
    <p:sldId id="714" r:id="rId11"/>
    <p:sldId id="715" r:id="rId12"/>
    <p:sldId id="716" r:id="rId13"/>
    <p:sldId id="71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97"/>
    <a:srgbClr val="127346"/>
    <a:srgbClr val="017497"/>
    <a:srgbClr val="4472C4"/>
    <a:srgbClr val="129646"/>
    <a:srgbClr val="0D5265"/>
    <a:srgbClr val="2DCAA0"/>
    <a:srgbClr val="78AAD6"/>
    <a:srgbClr val="22344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67"/>
    <p:restoredTop sz="94629"/>
  </p:normalViewPr>
  <p:slideViewPr>
    <p:cSldViewPr snapToGrid="0" snapToObjects="1">
      <p:cViewPr varScale="1">
        <p:scale>
          <a:sx n="110" d="100"/>
          <a:sy n="110" d="100"/>
        </p:scale>
        <p:origin x="200"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EF00CC-5D1D-BC4C-ACBD-F9CC08999649}" type="datetimeFigureOut">
              <a:rPr lang="en-US" smtClean="0"/>
              <a:t>6/10/20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B730C0-6B6F-9041-A852-50AC86CB31FB}" type="slidenum">
              <a:rPr lang="en-US" smtClean="0"/>
              <a:t>‹#›</a:t>
            </a:fld>
            <a:endParaRPr lang="en-US" dirty="0"/>
          </a:p>
        </p:txBody>
      </p:sp>
    </p:spTree>
    <p:extLst>
      <p:ext uri="{BB962C8B-B14F-4D97-AF65-F5344CB8AC3E}">
        <p14:creationId xmlns:p14="http://schemas.microsoft.com/office/powerpoint/2010/main" val="1200313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7475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33A415-84F9-4720-A01C-10AB8466796E}" type="slidenum">
              <a:rPr lang="en-US" smtClean="0"/>
              <a:t>2</a:t>
            </a:fld>
            <a:endParaRPr lang="en-US" dirty="0"/>
          </a:p>
        </p:txBody>
      </p:sp>
    </p:spTree>
    <p:extLst>
      <p:ext uri="{BB962C8B-B14F-4D97-AF65-F5344CB8AC3E}">
        <p14:creationId xmlns:p14="http://schemas.microsoft.com/office/powerpoint/2010/main" val="1677165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8270D2-9962-4D21-92F3-D8380073DC65}" type="slidenum">
              <a:rPr lang="en-US" smtClean="0"/>
              <a:t>3</a:t>
            </a:fld>
            <a:endParaRPr lang="en-US" dirty="0"/>
          </a:p>
        </p:txBody>
      </p:sp>
    </p:spTree>
    <p:extLst>
      <p:ext uri="{BB962C8B-B14F-4D97-AF65-F5344CB8AC3E}">
        <p14:creationId xmlns:p14="http://schemas.microsoft.com/office/powerpoint/2010/main" val="1312132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8270D2-9962-4D21-92F3-D8380073DC65}" type="slidenum">
              <a:rPr lang="en-US" smtClean="0"/>
              <a:t>4</a:t>
            </a:fld>
            <a:endParaRPr lang="en-US" dirty="0"/>
          </a:p>
        </p:txBody>
      </p:sp>
    </p:spTree>
    <p:extLst>
      <p:ext uri="{BB962C8B-B14F-4D97-AF65-F5344CB8AC3E}">
        <p14:creationId xmlns:p14="http://schemas.microsoft.com/office/powerpoint/2010/main" val="1491083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r>
              <a:rPr lang="en-US" dirty="0"/>
              <a:t>The foundation for a GDPR journey is the ability to </a:t>
            </a:r>
          </a:p>
          <a:p>
            <a:pPr marL="171450" indent="-171450">
              <a:buFontTx/>
              <a:buChar char="-"/>
            </a:pPr>
            <a:r>
              <a:rPr lang="en-US" dirty="0"/>
              <a:t>Define policies, processes, and stakeholders for GDPR compliance. It’s important for customers to know what data they hold, who has access to it and for what purpose.</a:t>
            </a:r>
          </a:p>
          <a:p>
            <a:pPr marL="171450" indent="-171450">
              <a:buFontTx/>
              <a:buChar char="-"/>
            </a:pPr>
            <a:r>
              <a:rPr lang="en-US" dirty="0"/>
              <a:t>In addition, customers need to discover the data to protect and manage. They need to determine where all their in-scope data is.</a:t>
            </a:r>
          </a:p>
          <a:p>
            <a:pPr marL="0" indent="0">
              <a:buFontTx/>
              <a:buNone/>
            </a:pPr>
            <a:endParaRPr lang="en-US" dirty="0"/>
          </a:p>
          <a:p>
            <a:pPr marL="0" indent="0">
              <a:buFontTx/>
              <a:buNone/>
            </a:pPr>
            <a:r>
              <a:rPr lang="en-US" dirty="0"/>
              <a:t>Next based on the customers goals it’s important to manage, protect and monitor this data:</a:t>
            </a:r>
          </a:p>
          <a:p>
            <a:pPr marL="171450" marR="0" lvl="0" indent="-171450" algn="l" defTabSz="609448" rtl="0" eaLnBrk="1" fontAlgn="auto" latinLnBrk="0" hangingPunct="1">
              <a:lnSpc>
                <a:spcPct val="100000"/>
              </a:lnSpc>
              <a:spcBef>
                <a:spcPts val="0"/>
              </a:spcBef>
              <a:spcAft>
                <a:spcPts val="0"/>
              </a:spcAft>
              <a:buClrTx/>
              <a:buSzTx/>
              <a:buFontTx/>
              <a:buChar char="-"/>
              <a:tabLst/>
              <a:defRPr/>
            </a:pPr>
            <a:r>
              <a:rPr lang="en-US" dirty="0"/>
              <a:t>a customer might need to control access to data and determine how to </a:t>
            </a:r>
            <a:r>
              <a:rPr lang="en-GB" sz="800" dirty="0">
                <a:solidFill>
                  <a:srgbClr val="FFFFFF"/>
                </a:solidFill>
                <a:latin typeface="Roboto" charset="0"/>
                <a:ea typeface="Roboto" charset="0"/>
                <a:cs typeface="Roboto" charset="0"/>
              </a:rPr>
              <a:t>protect data and apply appropriate controls.</a:t>
            </a:r>
          </a:p>
          <a:p>
            <a:pPr marL="171450" marR="0" lvl="0" indent="-171450" algn="l" defTabSz="609448" rtl="0" eaLnBrk="1" fontAlgn="auto" latinLnBrk="0" hangingPunct="1">
              <a:lnSpc>
                <a:spcPct val="100000"/>
              </a:lnSpc>
              <a:spcBef>
                <a:spcPts val="0"/>
              </a:spcBef>
              <a:spcAft>
                <a:spcPts val="0"/>
              </a:spcAft>
              <a:buClrTx/>
              <a:buSzTx/>
              <a:buFontTx/>
              <a:buChar char="-"/>
              <a:tabLst/>
              <a:defRPr/>
            </a:pPr>
            <a:r>
              <a:rPr lang="en-US" dirty="0"/>
              <a:t>In addition, a customer might want to centralize their data across an organization. A key question customers ask is around managing consents and enacting rights. </a:t>
            </a:r>
          </a:p>
          <a:p>
            <a:pPr marL="171450" marR="0" lvl="0" indent="-171450" algn="l" defTabSz="609448" rtl="0" eaLnBrk="1" fontAlgn="auto" latinLnBrk="0" hangingPunct="1">
              <a:lnSpc>
                <a:spcPct val="100000"/>
              </a:lnSpc>
              <a:spcBef>
                <a:spcPts val="0"/>
              </a:spcBef>
              <a:spcAft>
                <a:spcPts val="0"/>
              </a:spcAft>
              <a:buClrTx/>
              <a:buSzTx/>
              <a:buFontTx/>
              <a:buChar char="-"/>
              <a:tabLst/>
              <a:defRPr/>
            </a:pPr>
            <a:endParaRPr lang="en-US" dirty="0"/>
          </a:p>
          <a:p>
            <a:pPr marL="0" indent="0">
              <a:buFontTx/>
              <a:buNone/>
            </a:pPr>
            <a:r>
              <a:rPr lang="en-US" dirty="0"/>
              <a:t>As you can see, these approaches are strategies for dealing with the new requirements of GDPR, however, adopting them can leave customers in a better place overall in terms of data management.</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B9A8B04-59C6-4476-9B83-8806D24CC38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7496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r>
              <a:rPr lang="en-US" sz="800" b="1" i="1" kern="1200" dirty="0">
                <a:solidFill>
                  <a:schemeClr val="tx1"/>
                </a:solidFill>
                <a:effectLst/>
                <a:latin typeface="+mn-lt"/>
                <a:ea typeface="+mn-ea"/>
                <a:cs typeface="+mn-cs"/>
              </a:rPr>
              <a:t>Mike Petrucci,</a:t>
            </a:r>
            <a:r>
              <a:rPr lang="en-US" sz="800" b="0" i="0" kern="1200" dirty="0">
                <a:solidFill>
                  <a:schemeClr val="tx1"/>
                </a:solidFill>
                <a:effectLst/>
                <a:latin typeface="+mn-lt"/>
                <a:ea typeface="+mn-ea"/>
                <a:cs typeface="+mn-cs"/>
              </a:rPr>
              <a:t> VP of Global Operations is the business lead.  Once Tara and David understood the gap in their process (manual remediation of bad data), the quantified the time it was costing  the business (upwards of 30 weeks per asset being moved)..  they worked their internal contacts to champion a meeting with Mike and then presented the value proposition (INFA can save you an estimated 10-20 weeks per asset being moved</a:t>
            </a:r>
          </a:p>
          <a:p>
            <a:endParaRPr lang="en-US" sz="800" b="0" i="0" kern="1200" dirty="0">
              <a:solidFill>
                <a:schemeClr val="tx1"/>
              </a:solidFill>
              <a:effectLst/>
              <a:latin typeface="+mn-lt"/>
              <a:ea typeface="+mn-ea"/>
              <a:cs typeface="+mn-cs"/>
            </a:endParaRPr>
          </a:p>
          <a:p>
            <a:r>
              <a:rPr lang="en-US" sz="800" b="0" i="0" kern="1200" dirty="0">
                <a:solidFill>
                  <a:schemeClr val="tx1"/>
                </a:solidFill>
                <a:effectLst/>
                <a:latin typeface="+mn-lt"/>
                <a:ea typeface="+mn-ea"/>
                <a:cs typeface="+mn-cs"/>
              </a:rPr>
              <a:t>Once the value proposition was presented to Mike Petrucci and he understood the impact it would have on the budget/timeline of his project.  Mike partnered with Derek Anthony to change IT’s approach to the project and implement Tara/David’s recommended process/architecture. AND once the asset has been moved, you will have a process for continued data cleanse)</a:t>
            </a:r>
            <a:endParaRPr lang="en-US" dirty="0"/>
          </a:p>
          <a:p>
            <a:endParaRPr lang="en-US" dirty="0"/>
          </a:p>
        </p:txBody>
      </p:sp>
      <p:sp>
        <p:nvSpPr>
          <p:cNvPr id="4" name="Slide Number Placeholder 3"/>
          <p:cNvSpPr>
            <a:spLocks noGrp="1"/>
          </p:cNvSpPr>
          <p:nvPr>
            <p:ph type="sldNum" sz="quarter" idx="10"/>
          </p:nvPr>
        </p:nvSpPr>
        <p:spPr/>
        <p:txBody>
          <a:bodyPr/>
          <a:lstStyle/>
          <a:p>
            <a:fld id="{4B9A8B04-59C6-4476-9B83-8806D24CC38B}" type="slidenum">
              <a:rPr lang="en-US" smtClean="0"/>
              <a:t>7</a:t>
            </a:fld>
            <a:endParaRPr lang="en-US" dirty="0"/>
          </a:p>
        </p:txBody>
      </p:sp>
    </p:spTree>
    <p:extLst>
      <p:ext uri="{BB962C8B-B14F-4D97-AF65-F5344CB8AC3E}">
        <p14:creationId xmlns:p14="http://schemas.microsoft.com/office/powerpoint/2010/main" val="3216008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DEF8-569F-E144-890F-896690413EA4}"/>
              </a:ext>
            </a:extLst>
          </p:cNvPr>
          <p:cNvSpPr>
            <a:spLocks noGrp="1"/>
          </p:cNvSpPr>
          <p:nvPr>
            <p:ph type="title"/>
          </p:nvPr>
        </p:nvSpPr>
        <p:spPr>
          <a:xfrm>
            <a:off x="838200" y="17993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D4EED16-8A2C-5140-A2AE-DA75251ED5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66A82F-6BB2-F340-B3D2-50DF9C88DCAF}"/>
              </a:ext>
            </a:extLst>
          </p:cNvPr>
          <p:cNvSpPr>
            <a:spLocks noGrp="1"/>
          </p:cNvSpPr>
          <p:nvPr>
            <p:ph type="dt" sz="half" idx="10"/>
          </p:nvPr>
        </p:nvSpPr>
        <p:spPr/>
        <p:txBody>
          <a:bodyPr/>
          <a:lstStyle/>
          <a:p>
            <a:fld id="{DCCA1D29-1833-EC4D-9DD8-565435EFCB50}" type="datetimeFigureOut">
              <a:rPr lang="en-US" smtClean="0"/>
              <a:t>6/10/20</a:t>
            </a:fld>
            <a:endParaRPr lang="en-US" dirty="0"/>
          </a:p>
        </p:txBody>
      </p:sp>
      <p:sp>
        <p:nvSpPr>
          <p:cNvPr id="5" name="Footer Placeholder 4">
            <a:extLst>
              <a:ext uri="{FF2B5EF4-FFF2-40B4-BE49-F238E27FC236}">
                <a16:creationId xmlns:a16="http://schemas.microsoft.com/office/drawing/2014/main" id="{270A6974-EAF2-C647-B08C-5791C56CA7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818563-7F87-B54D-83F0-0D3CDEE1F150}"/>
              </a:ext>
            </a:extLst>
          </p:cNvPr>
          <p:cNvSpPr>
            <a:spLocks noGrp="1"/>
          </p:cNvSpPr>
          <p:nvPr>
            <p:ph type="sldNum" sz="quarter" idx="12"/>
          </p:nvPr>
        </p:nvSpPr>
        <p:spPr/>
        <p:txBody>
          <a:bodyPr/>
          <a:lstStyle/>
          <a:p>
            <a:fld id="{44044E96-3DBF-E34F-81B0-0AE59EF9F0F5}" type="slidenum">
              <a:rPr lang="en-US" smtClean="0"/>
              <a:t>‹#›</a:t>
            </a:fld>
            <a:endParaRPr lang="en-US" dirty="0"/>
          </a:p>
        </p:txBody>
      </p:sp>
    </p:spTree>
    <p:extLst>
      <p:ext uri="{BB962C8B-B14F-4D97-AF65-F5344CB8AC3E}">
        <p14:creationId xmlns:p14="http://schemas.microsoft.com/office/powerpoint/2010/main" val="72843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Maximum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5400" b="0" i="0" baseline="0">
                <a:latin typeface="HP Simplified Light" panose="020B0404020204020204" pitchFamily="34" charset="0"/>
                <a:ea typeface="HP Simplified Light" panose="020B0404020204020204" pitchFamily="34" charset="0"/>
                <a:cs typeface="Arial" charset="0"/>
              </a:defRPr>
            </a:lvl1pPr>
          </a:lstStyle>
          <a:p>
            <a:endParaRPr lang="en-US" dirty="0"/>
          </a:p>
        </p:txBody>
      </p:sp>
    </p:spTree>
    <p:extLst>
      <p:ext uri="{BB962C8B-B14F-4D97-AF65-F5344CB8AC3E}">
        <p14:creationId xmlns:p14="http://schemas.microsoft.com/office/powerpoint/2010/main" val="374171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2111B-C7E0-7247-BCD3-8BA55DD7A9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D021B8-ADD1-A54C-83C8-4BFED094F6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F1B76A-E223-DA41-8EC4-D56CCE563D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6FC698-1FA3-FD4D-8898-7EC4695A6F97}"/>
              </a:ext>
            </a:extLst>
          </p:cNvPr>
          <p:cNvSpPr>
            <a:spLocks noGrp="1"/>
          </p:cNvSpPr>
          <p:nvPr>
            <p:ph type="dt" sz="half" idx="10"/>
          </p:nvPr>
        </p:nvSpPr>
        <p:spPr/>
        <p:txBody>
          <a:bodyPr/>
          <a:lstStyle/>
          <a:p>
            <a:fld id="{DCCA1D29-1833-EC4D-9DD8-565435EFCB50}" type="datetimeFigureOut">
              <a:rPr lang="en-US" smtClean="0"/>
              <a:t>6/10/20</a:t>
            </a:fld>
            <a:endParaRPr lang="en-US" dirty="0"/>
          </a:p>
        </p:txBody>
      </p:sp>
      <p:sp>
        <p:nvSpPr>
          <p:cNvPr id="6" name="Footer Placeholder 5">
            <a:extLst>
              <a:ext uri="{FF2B5EF4-FFF2-40B4-BE49-F238E27FC236}">
                <a16:creationId xmlns:a16="http://schemas.microsoft.com/office/drawing/2014/main" id="{6B3F90A2-91F5-2E46-AFC2-EE389879AE8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B8B4076-4373-1D40-B219-AF6847ACEC4C}"/>
              </a:ext>
            </a:extLst>
          </p:cNvPr>
          <p:cNvSpPr>
            <a:spLocks noGrp="1"/>
          </p:cNvSpPr>
          <p:nvPr>
            <p:ph type="sldNum" sz="quarter" idx="12"/>
          </p:nvPr>
        </p:nvSpPr>
        <p:spPr/>
        <p:txBody>
          <a:bodyPr/>
          <a:lstStyle/>
          <a:p>
            <a:fld id="{44044E96-3DBF-E34F-81B0-0AE59EF9F0F5}" type="slidenum">
              <a:rPr lang="en-US" smtClean="0"/>
              <a:t>‹#›</a:t>
            </a:fld>
            <a:endParaRPr lang="en-US" dirty="0"/>
          </a:p>
        </p:txBody>
      </p:sp>
    </p:spTree>
    <p:extLst>
      <p:ext uri="{BB962C8B-B14F-4D97-AF65-F5344CB8AC3E}">
        <p14:creationId xmlns:p14="http://schemas.microsoft.com/office/powerpoint/2010/main" val="414659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261B2-274E-014D-8FF2-84EA9A3137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0F1564-A27B-2A47-B885-0947844E7E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3002AC0-335C-AD45-AC50-613881C861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5BD452-4393-AD43-962A-545E4885D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4EC4EF-B8DA-5B4F-9DEF-2CFA79FDAE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42295-CD89-5441-8161-971B5840D39E}"/>
              </a:ext>
            </a:extLst>
          </p:cNvPr>
          <p:cNvSpPr>
            <a:spLocks noGrp="1"/>
          </p:cNvSpPr>
          <p:nvPr>
            <p:ph type="dt" sz="half" idx="10"/>
          </p:nvPr>
        </p:nvSpPr>
        <p:spPr/>
        <p:txBody>
          <a:bodyPr/>
          <a:lstStyle/>
          <a:p>
            <a:fld id="{DCCA1D29-1833-EC4D-9DD8-565435EFCB50}" type="datetimeFigureOut">
              <a:rPr lang="en-US" smtClean="0"/>
              <a:t>6/10/20</a:t>
            </a:fld>
            <a:endParaRPr lang="en-US" dirty="0"/>
          </a:p>
        </p:txBody>
      </p:sp>
      <p:sp>
        <p:nvSpPr>
          <p:cNvPr id="8" name="Footer Placeholder 7">
            <a:extLst>
              <a:ext uri="{FF2B5EF4-FFF2-40B4-BE49-F238E27FC236}">
                <a16:creationId xmlns:a16="http://schemas.microsoft.com/office/drawing/2014/main" id="{A207F93D-3E1C-F649-94F0-013F0A1E0C7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D7712D7-3C0D-AB42-AF62-4EF246E1EF79}"/>
              </a:ext>
            </a:extLst>
          </p:cNvPr>
          <p:cNvSpPr>
            <a:spLocks noGrp="1"/>
          </p:cNvSpPr>
          <p:nvPr>
            <p:ph type="sldNum" sz="quarter" idx="12"/>
          </p:nvPr>
        </p:nvSpPr>
        <p:spPr/>
        <p:txBody>
          <a:bodyPr/>
          <a:lstStyle/>
          <a:p>
            <a:fld id="{44044E96-3DBF-E34F-81B0-0AE59EF9F0F5}" type="slidenum">
              <a:rPr lang="en-US" smtClean="0"/>
              <a:t>‹#›</a:t>
            </a:fld>
            <a:endParaRPr lang="en-US" dirty="0"/>
          </a:p>
        </p:txBody>
      </p:sp>
    </p:spTree>
    <p:extLst>
      <p:ext uri="{BB962C8B-B14F-4D97-AF65-F5344CB8AC3E}">
        <p14:creationId xmlns:p14="http://schemas.microsoft.com/office/powerpoint/2010/main" val="108377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6">
            <a:extLst>
              <a:ext uri="{FF2B5EF4-FFF2-40B4-BE49-F238E27FC236}">
                <a16:creationId xmlns:a16="http://schemas.microsoft.com/office/drawing/2014/main" id="{6FBAF991-4DCB-EB40-B21D-FCBCFE2273DC}"/>
              </a:ext>
            </a:extLst>
          </p:cNvPr>
          <p:cNvSpPr>
            <a:spLocks noGrp="1"/>
          </p:cNvSpPr>
          <p:nvPr>
            <p:ph type="title"/>
          </p:nvPr>
        </p:nvSpPr>
        <p:spPr>
          <a:xfrm>
            <a:off x="838200" y="185195"/>
            <a:ext cx="10515600" cy="1325563"/>
          </a:xfrm>
        </p:spPr>
        <p:txBody>
          <a:bodyPr>
            <a:normAutofit/>
          </a:bodyPr>
          <a:lstStyle/>
          <a:p>
            <a:endParaRPr lang="en-US" sz="5400" dirty="0">
              <a:solidFill>
                <a:srgbClr val="223442"/>
              </a:solidFill>
              <a:latin typeface="HP Simplified Light" panose="020B0404020204020204" pitchFamily="34" charset="0"/>
            </a:endParaRPr>
          </a:p>
        </p:txBody>
      </p:sp>
      <p:pic>
        <p:nvPicPr>
          <p:cNvPr id="4" name="Picture 3" descr="A picture containing drawing&#10;&#10;Description automatically generated">
            <a:extLst>
              <a:ext uri="{FF2B5EF4-FFF2-40B4-BE49-F238E27FC236}">
                <a16:creationId xmlns:a16="http://schemas.microsoft.com/office/drawing/2014/main" id="{D71DC0B7-4A73-9A43-9717-76CB2BA3B6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6362" y="6447033"/>
            <a:ext cx="1578157" cy="376242"/>
          </a:xfrm>
          <a:prstGeom prst="rect">
            <a:avLst/>
          </a:prstGeom>
        </p:spPr>
      </p:pic>
    </p:spTree>
    <p:extLst>
      <p:ext uri="{BB962C8B-B14F-4D97-AF65-F5344CB8AC3E}">
        <p14:creationId xmlns:p14="http://schemas.microsoft.com/office/powerpoint/2010/main" val="158373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A3D9FB9-4D0C-014A-89D4-6FD30B18C7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6362" y="6447033"/>
            <a:ext cx="1578157" cy="376242"/>
          </a:xfrm>
          <a:prstGeom prst="rect">
            <a:avLst/>
          </a:prstGeom>
        </p:spPr>
      </p:pic>
    </p:spTree>
    <p:extLst>
      <p:ext uri="{BB962C8B-B14F-4D97-AF65-F5344CB8AC3E}">
        <p14:creationId xmlns:p14="http://schemas.microsoft.com/office/powerpoint/2010/main" val="145360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78A85-912B-FE41-BCF0-43711F1E16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5AB089-C425-6A4E-8C5D-A65758436E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5A1D47-156E-5348-BEAC-EEF2518A0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7" descr="A picture containing drawing&#10;&#10;Description automatically generated">
            <a:extLst>
              <a:ext uri="{FF2B5EF4-FFF2-40B4-BE49-F238E27FC236}">
                <a16:creationId xmlns:a16="http://schemas.microsoft.com/office/drawing/2014/main" id="{40D9ECD7-AAD2-714B-A5B1-0B193EB635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6362" y="6447033"/>
            <a:ext cx="1578157" cy="376242"/>
          </a:xfrm>
          <a:prstGeom prst="rect">
            <a:avLst/>
          </a:prstGeom>
        </p:spPr>
      </p:pic>
    </p:spTree>
    <p:extLst>
      <p:ext uri="{BB962C8B-B14F-4D97-AF65-F5344CB8AC3E}">
        <p14:creationId xmlns:p14="http://schemas.microsoft.com/office/powerpoint/2010/main" val="7619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C2AE3-5471-7D4D-8D1D-0AB12C67F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D8D508-7567-5B4E-8BD1-28BAE7D729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1E954DE-9A3B-A74F-9AB9-E46CB9058A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7" descr="A picture containing drawing&#10;&#10;Description automatically generated">
            <a:extLst>
              <a:ext uri="{FF2B5EF4-FFF2-40B4-BE49-F238E27FC236}">
                <a16:creationId xmlns:a16="http://schemas.microsoft.com/office/drawing/2014/main" id="{9B585033-B9D7-7144-8989-9DE79939AB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6362" y="6447033"/>
            <a:ext cx="1578157" cy="376242"/>
          </a:xfrm>
          <a:prstGeom prst="rect">
            <a:avLst/>
          </a:prstGeom>
        </p:spPr>
      </p:pic>
    </p:spTree>
    <p:extLst>
      <p:ext uri="{BB962C8B-B14F-4D97-AF65-F5344CB8AC3E}">
        <p14:creationId xmlns:p14="http://schemas.microsoft.com/office/powerpoint/2010/main" val="167831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38EA1-05CF-2646-A943-B0E37FD0AF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5ABCD1-61A1-F54A-8974-BABA8544FE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drawing&#10;&#10;Description automatically generated">
            <a:extLst>
              <a:ext uri="{FF2B5EF4-FFF2-40B4-BE49-F238E27FC236}">
                <a16:creationId xmlns:a16="http://schemas.microsoft.com/office/drawing/2014/main" id="{A1B0311C-1725-6945-B3F2-BABDFBF960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6362" y="6447033"/>
            <a:ext cx="1578157" cy="376242"/>
          </a:xfrm>
          <a:prstGeom prst="rect">
            <a:avLst/>
          </a:prstGeom>
        </p:spPr>
      </p:pic>
    </p:spTree>
    <p:extLst>
      <p:ext uri="{BB962C8B-B14F-4D97-AF65-F5344CB8AC3E}">
        <p14:creationId xmlns:p14="http://schemas.microsoft.com/office/powerpoint/2010/main" val="101238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43A91B-A0FE-7D44-BC53-16F46F8D86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0DA195-A7F4-C543-999D-43DFFC879E8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7C91E-769A-A74B-8E7A-9B4D6D1FAFA8}"/>
              </a:ext>
            </a:extLst>
          </p:cNvPr>
          <p:cNvSpPr>
            <a:spLocks noGrp="1"/>
          </p:cNvSpPr>
          <p:nvPr>
            <p:ph type="dt" sz="half" idx="10"/>
          </p:nvPr>
        </p:nvSpPr>
        <p:spPr/>
        <p:txBody>
          <a:bodyPr/>
          <a:lstStyle/>
          <a:p>
            <a:fld id="{DCCA1D29-1833-EC4D-9DD8-565435EFCB50}" type="datetimeFigureOut">
              <a:rPr lang="en-US" smtClean="0"/>
              <a:t>6/10/20</a:t>
            </a:fld>
            <a:endParaRPr lang="en-US" dirty="0"/>
          </a:p>
        </p:txBody>
      </p:sp>
      <p:sp>
        <p:nvSpPr>
          <p:cNvPr id="5" name="Footer Placeholder 4">
            <a:extLst>
              <a:ext uri="{FF2B5EF4-FFF2-40B4-BE49-F238E27FC236}">
                <a16:creationId xmlns:a16="http://schemas.microsoft.com/office/drawing/2014/main" id="{7815F07B-7138-6141-B5B9-0D1BAAF2DD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3A3F81-B3B7-A547-90B2-6105B75BFDB2}"/>
              </a:ext>
            </a:extLst>
          </p:cNvPr>
          <p:cNvSpPr>
            <a:spLocks noGrp="1"/>
          </p:cNvSpPr>
          <p:nvPr>
            <p:ph type="sldNum" sz="quarter" idx="12"/>
          </p:nvPr>
        </p:nvSpPr>
        <p:spPr/>
        <p:txBody>
          <a:bodyPr/>
          <a:lstStyle/>
          <a:p>
            <a:fld id="{44044E96-3DBF-E34F-81B0-0AE59EF9F0F5}" type="slidenum">
              <a:rPr lang="en-US" smtClean="0"/>
              <a:t>‹#›</a:t>
            </a:fld>
            <a:endParaRPr lang="en-US" dirty="0"/>
          </a:p>
        </p:txBody>
      </p:sp>
    </p:spTree>
    <p:extLst>
      <p:ext uri="{BB962C8B-B14F-4D97-AF65-F5344CB8AC3E}">
        <p14:creationId xmlns:p14="http://schemas.microsoft.com/office/powerpoint/2010/main" val="133300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976E6A-9F2B-6143-867D-BD49478AD5A3}"/>
              </a:ext>
            </a:extLst>
          </p:cNvPr>
          <p:cNvSpPr>
            <a:spLocks noGrp="1"/>
          </p:cNvSpPr>
          <p:nvPr>
            <p:ph type="title"/>
          </p:nvPr>
        </p:nvSpPr>
        <p:spPr>
          <a:xfrm>
            <a:off x="838200" y="17993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AE24917-451C-5C49-BC44-B6ED0EE022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6978EF6-767F-DD45-870A-42FE2A10B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A1D29-1833-EC4D-9DD8-565435EFCB50}" type="datetimeFigureOut">
              <a:rPr lang="en-US" smtClean="0"/>
              <a:t>6/10/20</a:t>
            </a:fld>
            <a:endParaRPr lang="en-US" dirty="0"/>
          </a:p>
        </p:txBody>
      </p:sp>
      <p:sp>
        <p:nvSpPr>
          <p:cNvPr id="5" name="Footer Placeholder 4">
            <a:extLst>
              <a:ext uri="{FF2B5EF4-FFF2-40B4-BE49-F238E27FC236}">
                <a16:creationId xmlns:a16="http://schemas.microsoft.com/office/drawing/2014/main" id="{CACCBCAD-D65D-3848-B147-4C2FC50F88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3D2940D-02F2-A241-BF6D-3A4DD20E4F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44E96-3DBF-E34F-81B0-0AE59EF9F0F5}" type="slidenum">
              <a:rPr lang="en-US" smtClean="0"/>
              <a:t>‹#›</a:t>
            </a:fld>
            <a:endParaRPr lang="en-US" dirty="0"/>
          </a:p>
        </p:txBody>
      </p:sp>
    </p:spTree>
    <p:extLst>
      <p:ext uri="{BB962C8B-B14F-4D97-AF65-F5344CB8AC3E}">
        <p14:creationId xmlns:p14="http://schemas.microsoft.com/office/powerpoint/2010/main" val="266652966"/>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txStyles>
    <p:titleStyle>
      <a:lvl1pPr algn="l" defTabSz="914400" rtl="0" eaLnBrk="1" latinLnBrk="0" hangingPunct="1">
        <a:lnSpc>
          <a:spcPct val="90000"/>
        </a:lnSpc>
        <a:spcBef>
          <a:spcPct val="0"/>
        </a:spcBef>
        <a:buNone/>
        <a:defRPr sz="5400" b="0" i="0" kern="1200">
          <a:solidFill>
            <a:schemeClr val="tx1"/>
          </a:solidFill>
          <a:latin typeface="HP Simplified Light" panose="020B04040202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HP Simplified Light" panose="020B04040202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HP Simplified Light" panose="020B04040202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HP Simplified Light" panose="020B04040202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P Simplified Light" panose="020B04040202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P Simplified Light" panose="020B0404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28851F65-C9F2-BE41-9685-1C390AE42E96}"/>
              </a:ext>
            </a:extLst>
          </p:cNvPr>
          <p:cNvSpPr txBox="1"/>
          <p:nvPr/>
        </p:nvSpPr>
        <p:spPr>
          <a:xfrm>
            <a:off x="636609" y="5185458"/>
            <a:ext cx="10891776" cy="923330"/>
          </a:xfrm>
          <a:prstGeom prst="rect">
            <a:avLst/>
          </a:prstGeom>
          <a:noFill/>
        </p:spPr>
        <p:txBody>
          <a:bodyPr wrap="square" rtlCol="0">
            <a:spAutoFit/>
          </a:bodyPr>
          <a:lstStyle/>
          <a:p>
            <a:pPr algn="ctr"/>
            <a:r>
              <a:rPr lang="en-US" sz="5400" dirty="0">
                <a:latin typeface="+mj-lt"/>
              </a:rPr>
              <a:t>DESIGN DOCUMENT TEMPLATE</a:t>
            </a:r>
          </a:p>
        </p:txBody>
      </p:sp>
      <p:pic>
        <p:nvPicPr>
          <p:cNvPr id="7" name="Picture 6" descr="A picture containing drawing&#10;&#10;Description automatically generated">
            <a:extLst>
              <a:ext uri="{FF2B5EF4-FFF2-40B4-BE49-F238E27FC236}">
                <a16:creationId xmlns:a16="http://schemas.microsoft.com/office/drawing/2014/main" id="{F322AD22-21A3-0847-B321-CB2D9AB65E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468" y="1517750"/>
            <a:ext cx="9480327" cy="2260165"/>
          </a:xfrm>
          <a:prstGeom prst="rect">
            <a:avLst/>
          </a:prstGeom>
        </p:spPr>
      </p:pic>
    </p:spTree>
    <p:extLst>
      <p:ext uri="{BB962C8B-B14F-4D97-AF65-F5344CB8AC3E}">
        <p14:creationId xmlns:p14="http://schemas.microsoft.com/office/powerpoint/2010/main" val="27976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4AB9EC-2B66-5F48-8DAF-D840B8EBB9B7}"/>
              </a:ext>
            </a:extLst>
          </p:cNvPr>
          <p:cNvSpPr>
            <a:spLocks noGrp="1"/>
          </p:cNvSpPr>
          <p:nvPr>
            <p:ph type="title"/>
          </p:nvPr>
        </p:nvSpPr>
        <p:spPr/>
        <p:txBody>
          <a:bodyPr/>
          <a:lstStyle/>
          <a:p>
            <a:r>
              <a:rPr lang="en-US" dirty="0">
                <a:latin typeface="+mj-lt"/>
              </a:rPr>
              <a:t>Topic detail</a:t>
            </a:r>
          </a:p>
        </p:txBody>
      </p:sp>
      <p:sp>
        <p:nvSpPr>
          <p:cNvPr id="14" name="TextBox 13">
            <a:extLst>
              <a:ext uri="{FF2B5EF4-FFF2-40B4-BE49-F238E27FC236}">
                <a16:creationId xmlns:a16="http://schemas.microsoft.com/office/drawing/2014/main" id="{A90FBBC7-844A-9E4C-9F75-9E307680829D}"/>
              </a:ext>
            </a:extLst>
          </p:cNvPr>
          <p:cNvSpPr txBox="1"/>
          <p:nvPr/>
        </p:nvSpPr>
        <p:spPr>
          <a:xfrm>
            <a:off x="2044907" y="1574696"/>
            <a:ext cx="6948621" cy="670791"/>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Solution overview</a:t>
            </a:r>
            <a:endParaRPr lang="en-US" sz="2400" dirty="0">
              <a:solidFill>
                <a:schemeClr val="accent2"/>
              </a:solidFill>
              <a:ea typeface="Roboto Light" panose="02000000000000000000" pitchFamily="2" charset="0"/>
              <a:cs typeface="Roboto Light" panose="02000000000000000000" pitchFamily="2" charset="0"/>
            </a:endParaRPr>
          </a:p>
        </p:txBody>
      </p:sp>
      <p:sp>
        <p:nvSpPr>
          <p:cNvPr id="16" name="Oval 15">
            <a:extLst>
              <a:ext uri="{FF2B5EF4-FFF2-40B4-BE49-F238E27FC236}">
                <a16:creationId xmlns:a16="http://schemas.microsoft.com/office/drawing/2014/main" id="{3FFD3A89-CE38-A845-8A5A-CD0D309FB9C9}"/>
              </a:ext>
            </a:extLst>
          </p:cNvPr>
          <p:cNvSpPr/>
          <p:nvPr/>
        </p:nvSpPr>
        <p:spPr>
          <a:xfrm>
            <a:off x="1241283" y="1549302"/>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2</a:t>
            </a:r>
          </a:p>
        </p:txBody>
      </p:sp>
      <p:sp>
        <p:nvSpPr>
          <p:cNvPr id="18" name="Rectangle 17">
            <a:extLst>
              <a:ext uri="{FF2B5EF4-FFF2-40B4-BE49-F238E27FC236}">
                <a16:creationId xmlns:a16="http://schemas.microsoft.com/office/drawing/2014/main" id="{5A46172C-705F-2A49-B910-EA140C3A1AC2}"/>
              </a:ext>
            </a:extLst>
          </p:cNvPr>
          <p:cNvSpPr/>
          <p:nvPr/>
        </p:nvSpPr>
        <p:spPr>
          <a:xfrm>
            <a:off x="1400791" y="2347310"/>
            <a:ext cx="3668919"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Key points—narrator/instructor</a:t>
            </a:r>
          </a:p>
        </p:txBody>
      </p:sp>
      <p:sp>
        <p:nvSpPr>
          <p:cNvPr id="22" name="Rectangle 21">
            <a:extLst>
              <a:ext uri="{FF2B5EF4-FFF2-40B4-BE49-F238E27FC236}">
                <a16:creationId xmlns:a16="http://schemas.microsoft.com/office/drawing/2014/main" id="{181C8B10-9B81-BD41-BB16-5ADF6D9E371B}"/>
              </a:ext>
            </a:extLst>
          </p:cNvPr>
          <p:cNvSpPr/>
          <p:nvPr/>
        </p:nvSpPr>
        <p:spPr>
          <a:xfrm>
            <a:off x="5282170" y="2339593"/>
            <a:ext cx="3306246"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Example</a:t>
            </a:r>
            <a:br>
              <a:rPr lang="en-IN" dirty="0">
                <a:solidFill>
                  <a:srgbClr val="223442"/>
                </a:solidFill>
              </a:rPr>
            </a:br>
            <a:r>
              <a:rPr lang="en-IN" sz="1600" dirty="0">
                <a:solidFill>
                  <a:srgbClr val="223442"/>
                </a:solidFill>
              </a:rPr>
              <a:t>[scenario/quote/image/other]</a:t>
            </a:r>
          </a:p>
        </p:txBody>
      </p:sp>
      <p:sp>
        <p:nvSpPr>
          <p:cNvPr id="23" name="Rectangle 22">
            <a:extLst>
              <a:ext uri="{FF2B5EF4-FFF2-40B4-BE49-F238E27FC236}">
                <a16:creationId xmlns:a16="http://schemas.microsoft.com/office/drawing/2014/main" id="{046C3BAA-31EF-E941-9320-972C22D9ED56}"/>
              </a:ext>
            </a:extLst>
          </p:cNvPr>
          <p:cNvSpPr/>
          <p:nvPr/>
        </p:nvSpPr>
        <p:spPr>
          <a:xfrm>
            <a:off x="8764221" y="2349239"/>
            <a:ext cx="2627198"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Source</a:t>
            </a:r>
            <a:br>
              <a:rPr lang="en-IN" dirty="0">
                <a:solidFill>
                  <a:srgbClr val="223442"/>
                </a:solidFill>
              </a:rPr>
            </a:br>
            <a:r>
              <a:rPr lang="en-IN" sz="1600" dirty="0">
                <a:solidFill>
                  <a:srgbClr val="223442"/>
                </a:solidFill>
              </a:rPr>
              <a:t>[image, doc, expert, other]</a:t>
            </a:r>
          </a:p>
        </p:txBody>
      </p:sp>
      <p:sp>
        <p:nvSpPr>
          <p:cNvPr id="24" name="Rectangle 23">
            <a:extLst>
              <a:ext uri="{FF2B5EF4-FFF2-40B4-BE49-F238E27FC236}">
                <a16:creationId xmlns:a16="http://schemas.microsoft.com/office/drawing/2014/main" id="{7FC4EEE0-9BB7-5545-8EBE-4D79E35218FF}"/>
              </a:ext>
            </a:extLst>
          </p:cNvPr>
          <p:cNvSpPr/>
          <p:nvPr/>
        </p:nvSpPr>
        <p:spPr>
          <a:xfrm>
            <a:off x="1402720" y="5301204"/>
            <a:ext cx="9986769" cy="13426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NOTES</a:t>
            </a:r>
          </a:p>
        </p:txBody>
      </p:sp>
    </p:spTree>
    <p:extLst>
      <p:ext uri="{BB962C8B-B14F-4D97-AF65-F5344CB8AC3E}">
        <p14:creationId xmlns:p14="http://schemas.microsoft.com/office/powerpoint/2010/main" val="1938926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4AB9EC-2B66-5F48-8DAF-D840B8EBB9B7}"/>
              </a:ext>
            </a:extLst>
          </p:cNvPr>
          <p:cNvSpPr>
            <a:spLocks noGrp="1"/>
          </p:cNvSpPr>
          <p:nvPr>
            <p:ph type="title"/>
          </p:nvPr>
        </p:nvSpPr>
        <p:spPr/>
        <p:txBody>
          <a:bodyPr/>
          <a:lstStyle/>
          <a:p>
            <a:r>
              <a:rPr lang="en-US" dirty="0">
                <a:latin typeface="+mj-lt"/>
              </a:rPr>
              <a:t>Topic detail</a:t>
            </a:r>
          </a:p>
        </p:txBody>
      </p:sp>
      <p:sp>
        <p:nvSpPr>
          <p:cNvPr id="14" name="TextBox 13">
            <a:extLst>
              <a:ext uri="{FF2B5EF4-FFF2-40B4-BE49-F238E27FC236}">
                <a16:creationId xmlns:a16="http://schemas.microsoft.com/office/drawing/2014/main" id="{A90FBBC7-844A-9E4C-9F75-9E307680829D}"/>
              </a:ext>
            </a:extLst>
          </p:cNvPr>
          <p:cNvSpPr txBox="1"/>
          <p:nvPr/>
        </p:nvSpPr>
        <p:spPr>
          <a:xfrm>
            <a:off x="2044907" y="1574696"/>
            <a:ext cx="6948621" cy="670791"/>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Customer/business benefits</a:t>
            </a:r>
            <a:endParaRPr lang="en-US" sz="2400" dirty="0">
              <a:solidFill>
                <a:schemeClr val="accent2"/>
              </a:solidFill>
              <a:ea typeface="Roboto Light" panose="02000000000000000000" pitchFamily="2" charset="0"/>
              <a:cs typeface="Roboto Light" panose="02000000000000000000" pitchFamily="2" charset="0"/>
            </a:endParaRPr>
          </a:p>
        </p:txBody>
      </p:sp>
      <p:sp>
        <p:nvSpPr>
          <p:cNvPr id="16" name="Oval 15">
            <a:extLst>
              <a:ext uri="{FF2B5EF4-FFF2-40B4-BE49-F238E27FC236}">
                <a16:creationId xmlns:a16="http://schemas.microsoft.com/office/drawing/2014/main" id="{3FFD3A89-CE38-A845-8A5A-CD0D309FB9C9}"/>
              </a:ext>
            </a:extLst>
          </p:cNvPr>
          <p:cNvSpPr/>
          <p:nvPr/>
        </p:nvSpPr>
        <p:spPr>
          <a:xfrm>
            <a:off x="1241283" y="1549302"/>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3</a:t>
            </a:r>
          </a:p>
        </p:txBody>
      </p:sp>
      <p:sp>
        <p:nvSpPr>
          <p:cNvPr id="18" name="Rectangle 17">
            <a:extLst>
              <a:ext uri="{FF2B5EF4-FFF2-40B4-BE49-F238E27FC236}">
                <a16:creationId xmlns:a16="http://schemas.microsoft.com/office/drawing/2014/main" id="{5A46172C-705F-2A49-B910-EA140C3A1AC2}"/>
              </a:ext>
            </a:extLst>
          </p:cNvPr>
          <p:cNvSpPr/>
          <p:nvPr/>
        </p:nvSpPr>
        <p:spPr>
          <a:xfrm>
            <a:off x="1400791" y="2347310"/>
            <a:ext cx="3668919"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Key points—narrator/instructor</a:t>
            </a:r>
          </a:p>
        </p:txBody>
      </p:sp>
      <p:sp>
        <p:nvSpPr>
          <p:cNvPr id="22" name="Rectangle 21">
            <a:extLst>
              <a:ext uri="{FF2B5EF4-FFF2-40B4-BE49-F238E27FC236}">
                <a16:creationId xmlns:a16="http://schemas.microsoft.com/office/drawing/2014/main" id="{181C8B10-9B81-BD41-BB16-5ADF6D9E371B}"/>
              </a:ext>
            </a:extLst>
          </p:cNvPr>
          <p:cNvSpPr/>
          <p:nvPr/>
        </p:nvSpPr>
        <p:spPr>
          <a:xfrm>
            <a:off x="5282170" y="2339593"/>
            <a:ext cx="3306246"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Example</a:t>
            </a:r>
            <a:br>
              <a:rPr lang="en-IN" dirty="0">
                <a:solidFill>
                  <a:srgbClr val="223442"/>
                </a:solidFill>
              </a:rPr>
            </a:br>
            <a:r>
              <a:rPr lang="en-IN" sz="1600" dirty="0">
                <a:solidFill>
                  <a:srgbClr val="223442"/>
                </a:solidFill>
              </a:rPr>
              <a:t>[scenario/quote/image/other]</a:t>
            </a:r>
          </a:p>
        </p:txBody>
      </p:sp>
      <p:sp>
        <p:nvSpPr>
          <p:cNvPr id="23" name="Rectangle 22">
            <a:extLst>
              <a:ext uri="{FF2B5EF4-FFF2-40B4-BE49-F238E27FC236}">
                <a16:creationId xmlns:a16="http://schemas.microsoft.com/office/drawing/2014/main" id="{046C3BAA-31EF-E941-9320-972C22D9ED56}"/>
              </a:ext>
            </a:extLst>
          </p:cNvPr>
          <p:cNvSpPr/>
          <p:nvPr/>
        </p:nvSpPr>
        <p:spPr>
          <a:xfrm>
            <a:off x="8764221" y="2349239"/>
            <a:ext cx="2627198"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Source</a:t>
            </a:r>
            <a:br>
              <a:rPr lang="en-IN" dirty="0">
                <a:solidFill>
                  <a:srgbClr val="223442"/>
                </a:solidFill>
              </a:rPr>
            </a:br>
            <a:r>
              <a:rPr lang="en-IN" sz="1600" dirty="0">
                <a:solidFill>
                  <a:srgbClr val="223442"/>
                </a:solidFill>
              </a:rPr>
              <a:t>[image, doc, expert, other]</a:t>
            </a:r>
          </a:p>
        </p:txBody>
      </p:sp>
      <p:sp>
        <p:nvSpPr>
          <p:cNvPr id="24" name="Rectangle 23">
            <a:extLst>
              <a:ext uri="{FF2B5EF4-FFF2-40B4-BE49-F238E27FC236}">
                <a16:creationId xmlns:a16="http://schemas.microsoft.com/office/drawing/2014/main" id="{7FC4EEE0-9BB7-5545-8EBE-4D79E35218FF}"/>
              </a:ext>
            </a:extLst>
          </p:cNvPr>
          <p:cNvSpPr/>
          <p:nvPr/>
        </p:nvSpPr>
        <p:spPr>
          <a:xfrm>
            <a:off x="1402720" y="5301204"/>
            <a:ext cx="9986769" cy="13426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NOTES</a:t>
            </a:r>
          </a:p>
        </p:txBody>
      </p:sp>
    </p:spTree>
    <p:extLst>
      <p:ext uri="{BB962C8B-B14F-4D97-AF65-F5344CB8AC3E}">
        <p14:creationId xmlns:p14="http://schemas.microsoft.com/office/powerpoint/2010/main" val="48377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4AB9EC-2B66-5F48-8DAF-D840B8EBB9B7}"/>
              </a:ext>
            </a:extLst>
          </p:cNvPr>
          <p:cNvSpPr>
            <a:spLocks noGrp="1"/>
          </p:cNvSpPr>
          <p:nvPr>
            <p:ph type="title"/>
          </p:nvPr>
        </p:nvSpPr>
        <p:spPr/>
        <p:txBody>
          <a:bodyPr/>
          <a:lstStyle/>
          <a:p>
            <a:r>
              <a:rPr lang="en-US" dirty="0">
                <a:latin typeface="+mj-lt"/>
              </a:rPr>
              <a:t>Topic detail</a:t>
            </a:r>
          </a:p>
        </p:txBody>
      </p:sp>
      <p:sp>
        <p:nvSpPr>
          <p:cNvPr id="14" name="TextBox 13">
            <a:extLst>
              <a:ext uri="{FF2B5EF4-FFF2-40B4-BE49-F238E27FC236}">
                <a16:creationId xmlns:a16="http://schemas.microsoft.com/office/drawing/2014/main" id="{A90FBBC7-844A-9E4C-9F75-9E307680829D}"/>
              </a:ext>
            </a:extLst>
          </p:cNvPr>
          <p:cNvSpPr txBox="1"/>
          <p:nvPr/>
        </p:nvSpPr>
        <p:spPr>
          <a:xfrm>
            <a:off x="2044907" y="1574696"/>
            <a:ext cx="6948621" cy="670791"/>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Solution features/benefits</a:t>
            </a:r>
            <a:endParaRPr lang="en-US" sz="2400" dirty="0">
              <a:solidFill>
                <a:schemeClr val="accent2"/>
              </a:solidFill>
              <a:ea typeface="Roboto Light" panose="02000000000000000000" pitchFamily="2" charset="0"/>
              <a:cs typeface="Roboto Light" panose="02000000000000000000" pitchFamily="2" charset="0"/>
            </a:endParaRPr>
          </a:p>
        </p:txBody>
      </p:sp>
      <p:sp>
        <p:nvSpPr>
          <p:cNvPr id="16" name="Oval 15">
            <a:extLst>
              <a:ext uri="{FF2B5EF4-FFF2-40B4-BE49-F238E27FC236}">
                <a16:creationId xmlns:a16="http://schemas.microsoft.com/office/drawing/2014/main" id="{3FFD3A89-CE38-A845-8A5A-CD0D309FB9C9}"/>
              </a:ext>
            </a:extLst>
          </p:cNvPr>
          <p:cNvSpPr/>
          <p:nvPr/>
        </p:nvSpPr>
        <p:spPr>
          <a:xfrm>
            <a:off x="1241283" y="1549302"/>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4</a:t>
            </a:r>
          </a:p>
        </p:txBody>
      </p:sp>
      <p:sp>
        <p:nvSpPr>
          <p:cNvPr id="18" name="Rectangle 17">
            <a:extLst>
              <a:ext uri="{FF2B5EF4-FFF2-40B4-BE49-F238E27FC236}">
                <a16:creationId xmlns:a16="http://schemas.microsoft.com/office/drawing/2014/main" id="{5A46172C-705F-2A49-B910-EA140C3A1AC2}"/>
              </a:ext>
            </a:extLst>
          </p:cNvPr>
          <p:cNvSpPr/>
          <p:nvPr/>
        </p:nvSpPr>
        <p:spPr>
          <a:xfrm>
            <a:off x="1400791" y="2347310"/>
            <a:ext cx="3668919"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Key points—narrator/instructor</a:t>
            </a:r>
          </a:p>
        </p:txBody>
      </p:sp>
      <p:sp>
        <p:nvSpPr>
          <p:cNvPr id="22" name="Rectangle 21">
            <a:extLst>
              <a:ext uri="{FF2B5EF4-FFF2-40B4-BE49-F238E27FC236}">
                <a16:creationId xmlns:a16="http://schemas.microsoft.com/office/drawing/2014/main" id="{181C8B10-9B81-BD41-BB16-5ADF6D9E371B}"/>
              </a:ext>
            </a:extLst>
          </p:cNvPr>
          <p:cNvSpPr/>
          <p:nvPr/>
        </p:nvSpPr>
        <p:spPr>
          <a:xfrm>
            <a:off x="5282170" y="2339593"/>
            <a:ext cx="3306246"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Example</a:t>
            </a:r>
            <a:br>
              <a:rPr lang="en-IN" dirty="0">
                <a:solidFill>
                  <a:srgbClr val="223442"/>
                </a:solidFill>
              </a:rPr>
            </a:br>
            <a:r>
              <a:rPr lang="en-IN" sz="1600" dirty="0">
                <a:solidFill>
                  <a:srgbClr val="223442"/>
                </a:solidFill>
              </a:rPr>
              <a:t>[scenario/quote/image/other]</a:t>
            </a:r>
          </a:p>
        </p:txBody>
      </p:sp>
      <p:sp>
        <p:nvSpPr>
          <p:cNvPr id="23" name="Rectangle 22">
            <a:extLst>
              <a:ext uri="{FF2B5EF4-FFF2-40B4-BE49-F238E27FC236}">
                <a16:creationId xmlns:a16="http://schemas.microsoft.com/office/drawing/2014/main" id="{046C3BAA-31EF-E941-9320-972C22D9ED56}"/>
              </a:ext>
            </a:extLst>
          </p:cNvPr>
          <p:cNvSpPr/>
          <p:nvPr/>
        </p:nvSpPr>
        <p:spPr>
          <a:xfrm>
            <a:off x="8764221" y="2349239"/>
            <a:ext cx="2627198"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Source</a:t>
            </a:r>
            <a:br>
              <a:rPr lang="en-IN" dirty="0">
                <a:solidFill>
                  <a:srgbClr val="223442"/>
                </a:solidFill>
              </a:rPr>
            </a:br>
            <a:r>
              <a:rPr lang="en-IN" sz="1600" dirty="0">
                <a:solidFill>
                  <a:srgbClr val="223442"/>
                </a:solidFill>
              </a:rPr>
              <a:t>[image, doc, expert, other]</a:t>
            </a:r>
          </a:p>
        </p:txBody>
      </p:sp>
      <p:sp>
        <p:nvSpPr>
          <p:cNvPr id="24" name="Rectangle 23">
            <a:extLst>
              <a:ext uri="{FF2B5EF4-FFF2-40B4-BE49-F238E27FC236}">
                <a16:creationId xmlns:a16="http://schemas.microsoft.com/office/drawing/2014/main" id="{7FC4EEE0-9BB7-5545-8EBE-4D79E35218FF}"/>
              </a:ext>
            </a:extLst>
          </p:cNvPr>
          <p:cNvSpPr/>
          <p:nvPr/>
        </p:nvSpPr>
        <p:spPr>
          <a:xfrm>
            <a:off x="1402720" y="5301204"/>
            <a:ext cx="9986769" cy="13426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NOTES</a:t>
            </a:r>
          </a:p>
        </p:txBody>
      </p:sp>
    </p:spTree>
    <p:extLst>
      <p:ext uri="{BB962C8B-B14F-4D97-AF65-F5344CB8AC3E}">
        <p14:creationId xmlns:p14="http://schemas.microsoft.com/office/powerpoint/2010/main" val="105576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0B6CBF-E6CE-164A-A1B7-626E33FC5A4C}"/>
              </a:ext>
            </a:extLst>
          </p:cNvPr>
          <p:cNvSpPr>
            <a:spLocks noGrp="1"/>
          </p:cNvSpPr>
          <p:nvPr>
            <p:ph type="title"/>
          </p:nvPr>
        </p:nvSpPr>
        <p:spPr>
          <a:xfrm>
            <a:off x="838200" y="2402269"/>
            <a:ext cx="10515600" cy="1325563"/>
          </a:xfrm>
        </p:spPr>
        <p:txBody>
          <a:bodyPr/>
          <a:lstStyle/>
          <a:p>
            <a:r>
              <a:rPr lang="en-US" dirty="0">
                <a:latin typeface="+mn-lt"/>
              </a:rPr>
              <a:t>THANK YOU!</a:t>
            </a:r>
          </a:p>
        </p:txBody>
      </p:sp>
      <p:pic>
        <p:nvPicPr>
          <p:cNvPr id="4" name="Picture 3" descr="A picture containing drawing&#10;&#10;Description automatically generated">
            <a:extLst>
              <a:ext uri="{FF2B5EF4-FFF2-40B4-BE49-F238E27FC236}">
                <a16:creationId xmlns:a16="http://schemas.microsoft.com/office/drawing/2014/main" id="{46585354-266D-F748-BD65-34A26C26D7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6450" y="5857612"/>
            <a:ext cx="3565003" cy="849917"/>
          </a:xfrm>
          <a:prstGeom prst="rect">
            <a:avLst/>
          </a:prstGeom>
        </p:spPr>
      </p:pic>
    </p:spTree>
    <p:extLst>
      <p:ext uri="{BB962C8B-B14F-4D97-AF65-F5344CB8AC3E}">
        <p14:creationId xmlns:p14="http://schemas.microsoft.com/office/powerpoint/2010/main" val="60453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10"/>
          <p:cNvSpPr/>
          <p:nvPr/>
        </p:nvSpPr>
        <p:spPr bwMode="gray">
          <a:xfrm>
            <a:off x="905682" y="2633714"/>
            <a:ext cx="3330652" cy="823975"/>
          </a:xfrm>
          <a:prstGeom prst="rect">
            <a:avLst/>
          </a:prstGeom>
          <a:solidFill>
            <a:srgbClr val="007497"/>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t>Delivery medium</a:t>
            </a:r>
            <a:br>
              <a:rPr lang="en-US" sz="2000" dirty="0"/>
            </a:br>
            <a:r>
              <a:rPr lang="en-US" sz="1600" dirty="0"/>
              <a:t>(video, eLearning, virtual, live, other)</a:t>
            </a:r>
          </a:p>
        </p:txBody>
      </p:sp>
      <p:sp>
        <p:nvSpPr>
          <p:cNvPr id="4" name="Round Diagonal Corner Rectangle 10"/>
          <p:cNvSpPr/>
          <p:nvPr/>
        </p:nvSpPr>
        <p:spPr bwMode="gray">
          <a:xfrm>
            <a:off x="905682" y="3713553"/>
            <a:ext cx="3330652" cy="823975"/>
          </a:xfrm>
          <a:prstGeom prst="rect">
            <a:avLst/>
          </a:prstGeom>
          <a:solidFill>
            <a:srgbClr val="007497"/>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t>Length</a:t>
            </a:r>
          </a:p>
        </p:txBody>
      </p:sp>
      <p:sp>
        <p:nvSpPr>
          <p:cNvPr id="5" name="Rectangle 4"/>
          <p:cNvSpPr>
            <a:spLocks noChangeAspect="1" noChangeArrowheads="1"/>
          </p:cNvSpPr>
          <p:nvPr/>
        </p:nvSpPr>
        <p:spPr bwMode="gray">
          <a:xfrm>
            <a:off x="4333363" y="1529796"/>
            <a:ext cx="5771336" cy="823975"/>
          </a:xfrm>
          <a:prstGeom prst="rect">
            <a:avLst/>
          </a:prstGeom>
          <a:noFill/>
          <a:ln w="19050">
            <a:solidFill>
              <a:schemeClr val="bg1">
                <a:lumMod val="65000"/>
              </a:schemeClr>
            </a:solidFill>
            <a:miter lim="800000"/>
            <a:headEnd/>
            <a:tailEnd/>
          </a:ln>
          <a:effectLst/>
        </p:spPr>
        <p:style>
          <a:lnRef idx="3">
            <a:schemeClr val="lt1"/>
          </a:lnRef>
          <a:fillRef idx="1">
            <a:schemeClr val="accent1"/>
          </a:fillRef>
          <a:effectRef idx="1">
            <a:schemeClr val="accent1"/>
          </a:effectRef>
          <a:fontRef idx="minor">
            <a:schemeClr val="lt1"/>
          </a:fontRef>
        </p:style>
        <p:txBody>
          <a:bodyPr wrap="square" lIns="205686" tIns="34281" rIns="68562" bIns="34281" rtlCol="0" anchor="ctr">
            <a:noAutofit/>
          </a:bodyPr>
          <a:lstStyle/>
          <a:p>
            <a:pPr>
              <a:spcAft>
                <a:spcPts val="600"/>
              </a:spcAft>
            </a:pPr>
            <a:endParaRPr lang="en-US" sz="1600" dirty="0">
              <a:solidFill>
                <a:schemeClr val="tx1"/>
              </a:solidFill>
              <a:latin typeface="HP Simplified Light" panose="020B0404020204020204" pitchFamily="34" charset="0"/>
              <a:ea typeface="Arial" charset="0"/>
              <a:cs typeface="Arial" charset="0"/>
            </a:endParaRPr>
          </a:p>
        </p:txBody>
      </p:sp>
      <p:sp>
        <p:nvSpPr>
          <p:cNvPr id="6" name="Rectangle 5"/>
          <p:cNvSpPr>
            <a:spLocks noChangeAspect="1" noChangeArrowheads="1"/>
          </p:cNvSpPr>
          <p:nvPr/>
        </p:nvSpPr>
        <p:spPr bwMode="gray">
          <a:xfrm>
            <a:off x="4333363" y="2633714"/>
            <a:ext cx="5771336" cy="823975"/>
          </a:xfrm>
          <a:prstGeom prst="rect">
            <a:avLst/>
          </a:prstGeom>
          <a:noFill/>
          <a:ln w="19050">
            <a:solidFill>
              <a:schemeClr val="bg1">
                <a:lumMod val="65000"/>
              </a:schemeClr>
            </a:solidFill>
            <a:miter lim="800000"/>
            <a:headEnd/>
            <a:tailEnd/>
          </a:ln>
          <a:effectLst/>
        </p:spPr>
        <p:style>
          <a:lnRef idx="3">
            <a:schemeClr val="lt1"/>
          </a:lnRef>
          <a:fillRef idx="1">
            <a:schemeClr val="accent1"/>
          </a:fillRef>
          <a:effectRef idx="1">
            <a:schemeClr val="accent1"/>
          </a:effectRef>
          <a:fontRef idx="minor">
            <a:schemeClr val="lt1"/>
          </a:fontRef>
        </p:style>
        <p:txBody>
          <a:bodyPr wrap="square" lIns="205686" tIns="34281" rIns="68562" bIns="34281" rtlCol="0" anchor="ctr">
            <a:noAutofit/>
          </a:bodyPr>
          <a:lstStyle/>
          <a:p>
            <a:pPr>
              <a:spcAft>
                <a:spcPts val="600"/>
              </a:spcAft>
            </a:pPr>
            <a:endParaRPr lang="en-US" sz="1600" dirty="0">
              <a:solidFill>
                <a:schemeClr val="tx1"/>
              </a:solidFill>
              <a:latin typeface="HP Simplified Light" panose="020B0404020204020204" pitchFamily="34" charset="0"/>
              <a:ea typeface="Arial" charset="0"/>
              <a:cs typeface="Arial" charset="0"/>
            </a:endParaRPr>
          </a:p>
        </p:txBody>
      </p:sp>
      <p:sp>
        <p:nvSpPr>
          <p:cNvPr id="7" name="Rectangle 6"/>
          <p:cNvSpPr>
            <a:spLocks noChangeAspect="1" noChangeArrowheads="1"/>
          </p:cNvSpPr>
          <p:nvPr/>
        </p:nvSpPr>
        <p:spPr bwMode="gray">
          <a:xfrm>
            <a:off x="4333363" y="3713553"/>
            <a:ext cx="5771336" cy="823975"/>
          </a:xfrm>
          <a:prstGeom prst="rect">
            <a:avLst/>
          </a:prstGeom>
          <a:noFill/>
          <a:ln w="19050">
            <a:solidFill>
              <a:schemeClr val="bg1">
                <a:lumMod val="65000"/>
              </a:schemeClr>
            </a:solidFill>
            <a:miter lim="800000"/>
            <a:headEnd/>
            <a:tailEnd/>
          </a:ln>
          <a:effectLst/>
        </p:spPr>
        <p:style>
          <a:lnRef idx="3">
            <a:schemeClr val="lt1"/>
          </a:lnRef>
          <a:fillRef idx="1">
            <a:schemeClr val="accent1"/>
          </a:fillRef>
          <a:effectRef idx="1">
            <a:schemeClr val="accent1"/>
          </a:effectRef>
          <a:fontRef idx="minor">
            <a:schemeClr val="lt1"/>
          </a:fontRef>
        </p:style>
        <p:txBody>
          <a:bodyPr wrap="square" lIns="205686" tIns="34281" rIns="68562" bIns="34281" rtlCol="0" anchor="ctr">
            <a:noAutofit/>
          </a:bodyPr>
          <a:lstStyle/>
          <a:p>
            <a:pPr>
              <a:spcAft>
                <a:spcPts val="600"/>
              </a:spcAft>
            </a:pPr>
            <a:endParaRPr lang="en-US" sz="1600" dirty="0">
              <a:latin typeface="HP Simplified Light" panose="020B0404020204020204" pitchFamily="34" charset="0"/>
              <a:ea typeface="Arial" charset="0"/>
              <a:cs typeface="Arial" charset="0"/>
            </a:endParaRPr>
          </a:p>
        </p:txBody>
      </p:sp>
      <p:sp>
        <p:nvSpPr>
          <p:cNvPr id="8" name="Round Diagonal Corner Rectangle 10"/>
          <p:cNvSpPr/>
          <p:nvPr/>
        </p:nvSpPr>
        <p:spPr bwMode="gray">
          <a:xfrm>
            <a:off x="905682" y="1529796"/>
            <a:ext cx="3330652" cy="823975"/>
          </a:xfrm>
          <a:prstGeom prst="rect">
            <a:avLst/>
          </a:prstGeom>
          <a:solidFill>
            <a:srgbClr val="007497"/>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t>Topic</a:t>
            </a:r>
          </a:p>
        </p:txBody>
      </p:sp>
      <p:sp>
        <p:nvSpPr>
          <p:cNvPr id="10" name="Round Diagonal Corner Rectangle 10"/>
          <p:cNvSpPr/>
          <p:nvPr/>
        </p:nvSpPr>
        <p:spPr bwMode="gray">
          <a:xfrm>
            <a:off x="905682" y="4793391"/>
            <a:ext cx="3330652" cy="823975"/>
          </a:xfrm>
          <a:prstGeom prst="rect">
            <a:avLst/>
          </a:prstGeom>
          <a:solidFill>
            <a:srgbClr val="007497"/>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t>Development resources</a:t>
            </a:r>
          </a:p>
        </p:txBody>
      </p:sp>
      <p:sp>
        <p:nvSpPr>
          <p:cNvPr id="11" name="Rectangle 10"/>
          <p:cNvSpPr>
            <a:spLocks noChangeAspect="1" noChangeArrowheads="1"/>
          </p:cNvSpPr>
          <p:nvPr/>
        </p:nvSpPr>
        <p:spPr bwMode="gray">
          <a:xfrm>
            <a:off x="4333363" y="4793391"/>
            <a:ext cx="5771336" cy="823975"/>
          </a:xfrm>
          <a:prstGeom prst="rect">
            <a:avLst/>
          </a:prstGeom>
          <a:noFill/>
          <a:ln w="19050">
            <a:solidFill>
              <a:schemeClr val="bg1">
                <a:lumMod val="65000"/>
              </a:schemeClr>
            </a:solidFill>
            <a:miter lim="800000"/>
            <a:headEnd/>
            <a:tailEnd/>
          </a:ln>
          <a:effectLst/>
        </p:spPr>
        <p:style>
          <a:lnRef idx="3">
            <a:schemeClr val="lt1"/>
          </a:lnRef>
          <a:fillRef idx="1">
            <a:schemeClr val="accent1"/>
          </a:fillRef>
          <a:effectRef idx="1">
            <a:schemeClr val="accent1"/>
          </a:effectRef>
          <a:fontRef idx="minor">
            <a:schemeClr val="lt1"/>
          </a:fontRef>
        </p:style>
        <p:txBody>
          <a:bodyPr wrap="square" lIns="205686" tIns="34281" rIns="68562" bIns="34281" rtlCol="0" anchor="ctr">
            <a:noAutofit/>
          </a:bodyPr>
          <a:lstStyle/>
          <a:p>
            <a:pPr>
              <a:spcAft>
                <a:spcPts val="600"/>
              </a:spcAft>
            </a:pPr>
            <a:endParaRPr lang="en-US" sz="1600" dirty="0">
              <a:latin typeface="HP Simplified Light" panose="020B0404020204020204" pitchFamily="34" charset="0"/>
              <a:ea typeface="Arial" charset="0"/>
              <a:cs typeface="Arial" charset="0"/>
            </a:endParaRPr>
          </a:p>
        </p:txBody>
      </p:sp>
      <p:sp>
        <p:nvSpPr>
          <p:cNvPr id="12" name="Round Diagonal Corner Rectangle 10"/>
          <p:cNvSpPr/>
          <p:nvPr/>
        </p:nvSpPr>
        <p:spPr bwMode="gray">
          <a:xfrm>
            <a:off x="905682" y="5873230"/>
            <a:ext cx="3330652" cy="823975"/>
          </a:xfrm>
          <a:prstGeom prst="rect">
            <a:avLst/>
          </a:prstGeom>
          <a:solidFill>
            <a:srgbClr val="007497"/>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t>Target delivery date</a:t>
            </a:r>
          </a:p>
        </p:txBody>
      </p:sp>
      <p:sp>
        <p:nvSpPr>
          <p:cNvPr id="13" name="Rectangle 12"/>
          <p:cNvSpPr>
            <a:spLocks noChangeAspect="1" noChangeArrowheads="1"/>
          </p:cNvSpPr>
          <p:nvPr/>
        </p:nvSpPr>
        <p:spPr bwMode="gray">
          <a:xfrm>
            <a:off x="4333363" y="5873230"/>
            <a:ext cx="5771336" cy="823975"/>
          </a:xfrm>
          <a:prstGeom prst="rect">
            <a:avLst/>
          </a:prstGeom>
          <a:noFill/>
          <a:ln w="19050">
            <a:solidFill>
              <a:schemeClr val="bg1">
                <a:lumMod val="65000"/>
              </a:schemeClr>
            </a:solidFill>
            <a:miter lim="800000"/>
            <a:headEnd/>
            <a:tailEnd/>
          </a:ln>
          <a:effectLst/>
        </p:spPr>
        <p:style>
          <a:lnRef idx="3">
            <a:schemeClr val="lt1"/>
          </a:lnRef>
          <a:fillRef idx="1">
            <a:schemeClr val="accent1"/>
          </a:fillRef>
          <a:effectRef idx="1">
            <a:schemeClr val="accent1"/>
          </a:effectRef>
          <a:fontRef idx="minor">
            <a:schemeClr val="lt1"/>
          </a:fontRef>
        </p:style>
        <p:txBody>
          <a:bodyPr wrap="square" lIns="205686" tIns="34281" rIns="68562" bIns="34281" rtlCol="0" anchor="ctr">
            <a:noAutofit/>
          </a:bodyPr>
          <a:lstStyle/>
          <a:p>
            <a:pPr>
              <a:spcAft>
                <a:spcPts val="600"/>
              </a:spcAft>
            </a:pPr>
            <a:endParaRPr lang="en-US" sz="1600" dirty="0">
              <a:solidFill>
                <a:schemeClr val="tx1"/>
              </a:solidFill>
              <a:latin typeface="HP Simplified Light" panose="020B0404020204020204" pitchFamily="34" charset="0"/>
              <a:ea typeface="Arial" charset="0"/>
              <a:cs typeface="Arial" charset="0"/>
            </a:endParaRPr>
          </a:p>
        </p:txBody>
      </p:sp>
      <p:sp>
        <p:nvSpPr>
          <p:cNvPr id="17" name="Title 16">
            <a:extLst>
              <a:ext uri="{FF2B5EF4-FFF2-40B4-BE49-F238E27FC236}">
                <a16:creationId xmlns:a16="http://schemas.microsoft.com/office/drawing/2014/main" id="{9505DBFF-B79F-DD44-8BD3-9D3FAD853EB1}"/>
              </a:ext>
            </a:extLst>
          </p:cNvPr>
          <p:cNvSpPr>
            <a:spLocks noGrp="1"/>
          </p:cNvSpPr>
          <p:nvPr>
            <p:ph type="title"/>
          </p:nvPr>
        </p:nvSpPr>
        <p:spPr>
          <a:xfrm>
            <a:off x="838200" y="365125"/>
            <a:ext cx="10515600" cy="1325563"/>
          </a:xfrm>
        </p:spPr>
        <p:txBody>
          <a:bodyPr>
            <a:normAutofit/>
          </a:bodyPr>
          <a:lstStyle/>
          <a:p>
            <a:r>
              <a:rPr lang="en-US" sz="5400" dirty="0">
                <a:solidFill>
                  <a:srgbClr val="223442"/>
                </a:solidFill>
                <a:latin typeface="+mj-lt"/>
              </a:rPr>
              <a:t>Project specs</a:t>
            </a:r>
          </a:p>
        </p:txBody>
      </p:sp>
    </p:spTree>
    <p:extLst>
      <p:ext uri="{BB962C8B-B14F-4D97-AF65-F5344CB8AC3E}">
        <p14:creationId xmlns:p14="http://schemas.microsoft.com/office/powerpoint/2010/main" val="387496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0148" y="2059688"/>
            <a:ext cx="4077642" cy="3701380"/>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p:nvGrpSpPr>
        <p:grpSpPr>
          <a:xfrm>
            <a:off x="6428893" y="1882537"/>
            <a:ext cx="4240545" cy="3878530"/>
            <a:chOff x="6427304" y="1372740"/>
            <a:chExt cx="4240545" cy="3878530"/>
          </a:xfrm>
        </p:grpSpPr>
        <p:sp>
          <p:nvSpPr>
            <p:cNvPr id="11" name="Rectangle 10"/>
            <p:cNvSpPr/>
            <p:nvPr/>
          </p:nvSpPr>
          <p:spPr>
            <a:xfrm>
              <a:off x="6590208" y="1577188"/>
              <a:ext cx="4077641" cy="3674082"/>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6427304" y="1372740"/>
              <a:ext cx="2946602" cy="400110"/>
            </a:xfrm>
            <a:prstGeom prst="rect">
              <a:avLst/>
            </a:prstGeom>
            <a:solidFill>
              <a:schemeClr val="bg1"/>
            </a:solidFill>
            <a:ln>
              <a:noFill/>
            </a:ln>
          </p:spPr>
          <p:txBody>
            <a:bodyPr wrap="square" rtlCol="0">
              <a:spAutoFit/>
            </a:bodyPr>
            <a:lstStyle/>
            <a:p>
              <a:r>
                <a:rPr lang="en-US" sz="2000" kern="0" cap="all" dirty="0">
                  <a:solidFill>
                    <a:srgbClr val="007497"/>
                  </a:solidFill>
                  <a:ea typeface="Roboto" panose="02000000000000000000" pitchFamily="2" charset="0"/>
                </a:rPr>
                <a:t>Secondary audience</a:t>
              </a:r>
            </a:p>
          </p:txBody>
        </p:sp>
      </p:grpSp>
      <p:sp>
        <p:nvSpPr>
          <p:cNvPr id="12" name="TextBox 11">
            <a:extLst>
              <a:ext uri="{FF2B5EF4-FFF2-40B4-BE49-F238E27FC236}">
                <a16:creationId xmlns:a16="http://schemas.microsoft.com/office/drawing/2014/main" id="{8134617C-DCFE-9A4A-A1F1-BA1B8FC09D4D}"/>
              </a:ext>
            </a:extLst>
          </p:cNvPr>
          <p:cNvSpPr txBox="1"/>
          <p:nvPr/>
        </p:nvSpPr>
        <p:spPr>
          <a:xfrm>
            <a:off x="840249" y="1838168"/>
            <a:ext cx="2227041" cy="400110"/>
          </a:xfrm>
          <a:prstGeom prst="rect">
            <a:avLst/>
          </a:prstGeom>
          <a:solidFill>
            <a:schemeClr val="bg1"/>
          </a:solidFill>
          <a:ln>
            <a:noFill/>
          </a:ln>
        </p:spPr>
        <p:txBody>
          <a:bodyPr wrap="square" rtlCol="0">
            <a:spAutoFit/>
          </a:bodyPr>
          <a:lstStyle/>
          <a:p>
            <a:r>
              <a:rPr lang="en-US" sz="2000" kern="0" cap="all" dirty="0">
                <a:solidFill>
                  <a:srgbClr val="007497"/>
                </a:solidFill>
                <a:ea typeface="Roboto" panose="02000000000000000000" pitchFamily="2" charset="0"/>
                <a:cs typeface="Cavolini" panose="03000502040302020204" pitchFamily="66" charset="0"/>
              </a:rPr>
              <a:t>Target audience</a:t>
            </a:r>
          </a:p>
        </p:txBody>
      </p:sp>
      <p:sp>
        <p:nvSpPr>
          <p:cNvPr id="16" name="Title 15">
            <a:extLst>
              <a:ext uri="{FF2B5EF4-FFF2-40B4-BE49-F238E27FC236}">
                <a16:creationId xmlns:a16="http://schemas.microsoft.com/office/drawing/2014/main" id="{A7726766-3832-E943-A128-D7E69E443EAC}"/>
              </a:ext>
            </a:extLst>
          </p:cNvPr>
          <p:cNvSpPr>
            <a:spLocks noGrp="1"/>
          </p:cNvSpPr>
          <p:nvPr>
            <p:ph type="title"/>
          </p:nvPr>
        </p:nvSpPr>
        <p:spPr/>
        <p:txBody>
          <a:bodyPr>
            <a:normAutofit/>
          </a:bodyPr>
          <a:lstStyle/>
          <a:p>
            <a:r>
              <a:rPr lang="en-US" sz="5400" dirty="0">
                <a:latin typeface="+mj-lt"/>
              </a:rPr>
              <a:t>Audience description</a:t>
            </a:r>
          </a:p>
        </p:txBody>
      </p:sp>
    </p:spTree>
    <p:extLst>
      <p:ext uri="{BB962C8B-B14F-4D97-AF65-F5344CB8AC3E}">
        <p14:creationId xmlns:p14="http://schemas.microsoft.com/office/powerpoint/2010/main" val="2755596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200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900" decel="100000" fill="hold"/>
                                        <p:tgtEl>
                                          <p:spTgt spid="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A7726766-3832-E943-A128-D7E69E443EAC}"/>
              </a:ext>
            </a:extLst>
          </p:cNvPr>
          <p:cNvSpPr>
            <a:spLocks noGrp="1"/>
          </p:cNvSpPr>
          <p:nvPr>
            <p:ph type="title"/>
          </p:nvPr>
        </p:nvSpPr>
        <p:spPr/>
        <p:txBody>
          <a:bodyPr>
            <a:normAutofit/>
          </a:bodyPr>
          <a:lstStyle/>
          <a:p>
            <a:r>
              <a:rPr lang="en-US" sz="5400" dirty="0">
                <a:latin typeface="+mj-lt"/>
              </a:rPr>
              <a:t>Objectives</a:t>
            </a:r>
          </a:p>
        </p:txBody>
      </p:sp>
      <p:sp>
        <p:nvSpPr>
          <p:cNvPr id="8" name="TextBox 7">
            <a:extLst>
              <a:ext uri="{FF2B5EF4-FFF2-40B4-BE49-F238E27FC236}">
                <a16:creationId xmlns:a16="http://schemas.microsoft.com/office/drawing/2014/main" id="{51314038-E78C-3542-B768-7088DEF976EB}"/>
              </a:ext>
            </a:extLst>
          </p:cNvPr>
          <p:cNvSpPr txBox="1"/>
          <p:nvPr/>
        </p:nvSpPr>
        <p:spPr>
          <a:xfrm>
            <a:off x="833377" y="1354238"/>
            <a:ext cx="9097702" cy="400110"/>
          </a:xfrm>
          <a:prstGeom prst="rect">
            <a:avLst/>
          </a:prstGeom>
          <a:noFill/>
        </p:spPr>
        <p:txBody>
          <a:bodyPr wrap="square" rtlCol="0">
            <a:spAutoFit/>
          </a:bodyPr>
          <a:lstStyle/>
          <a:p>
            <a:r>
              <a:rPr lang="en-US" sz="2000" dirty="0"/>
              <a:t>What should learner know or be able to do as a result of this program?</a:t>
            </a:r>
          </a:p>
        </p:txBody>
      </p:sp>
      <p:sp>
        <p:nvSpPr>
          <p:cNvPr id="24" name="Rectangle 23">
            <a:extLst>
              <a:ext uri="{FF2B5EF4-FFF2-40B4-BE49-F238E27FC236}">
                <a16:creationId xmlns:a16="http://schemas.microsoft.com/office/drawing/2014/main" id="{C40FFCFB-338C-6746-91C5-EBDE37247849}"/>
              </a:ext>
            </a:extLst>
          </p:cNvPr>
          <p:cNvSpPr/>
          <p:nvPr/>
        </p:nvSpPr>
        <p:spPr>
          <a:xfrm>
            <a:off x="920148" y="2059688"/>
            <a:ext cx="4077642" cy="3701380"/>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892030E5-8DE0-3849-82DA-A5B865C62B78}"/>
              </a:ext>
            </a:extLst>
          </p:cNvPr>
          <p:cNvGrpSpPr/>
          <p:nvPr/>
        </p:nvGrpSpPr>
        <p:grpSpPr>
          <a:xfrm>
            <a:off x="6428893" y="1882537"/>
            <a:ext cx="4240545" cy="3878530"/>
            <a:chOff x="6427304" y="1372740"/>
            <a:chExt cx="4240545" cy="3878530"/>
          </a:xfrm>
        </p:grpSpPr>
        <p:sp>
          <p:nvSpPr>
            <p:cNvPr id="26" name="Rectangle 25">
              <a:extLst>
                <a:ext uri="{FF2B5EF4-FFF2-40B4-BE49-F238E27FC236}">
                  <a16:creationId xmlns:a16="http://schemas.microsoft.com/office/drawing/2014/main" id="{008717FF-BD8F-BB46-AA6D-DF836B021BC6}"/>
                </a:ext>
              </a:extLst>
            </p:cNvPr>
            <p:cNvSpPr/>
            <p:nvPr/>
          </p:nvSpPr>
          <p:spPr>
            <a:xfrm>
              <a:off x="6590208" y="1577188"/>
              <a:ext cx="4077641" cy="3674082"/>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0558B1D-AC83-B343-B17F-BD5667AF05F6}"/>
                </a:ext>
              </a:extLst>
            </p:cNvPr>
            <p:cNvSpPr txBox="1"/>
            <p:nvPr/>
          </p:nvSpPr>
          <p:spPr>
            <a:xfrm>
              <a:off x="6427304" y="1372740"/>
              <a:ext cx="1823856" cy="400110"/>
            </a:xfrm>
            <a:prstGeom prst="rect">
              <a:avLst/>
            </a:prstGeom>
            <a:solidFill>
              <a:schemeClr val="bg1"/>
            </a:solidFill>
            <a:ln>
              <a:noFill/>
            </a:ln>
          </p:spPr>
          <p:txBody>
            <a:bodyPr wrap="square" rtlCol="0">
              <a:spAutoFit/>
            </a:bodyPr>
            <a:lstStyle/>
            <a:p>
              <a:r>
                <a:rPr lang="en-US" sz="2000" kern="0" cap="all" dirty="0">
                  <a:solidFill>
                    <a:srgbClr val="007497"/>
                  </a:solidFill>
                  <a:ea typeface="Roboto" panose="02000000000000000000" pitchFamily="2" charset="0"/>
                </a:rPr>
                <a:t>PERFORMANCE</a:t>
              </a:r>
            </a:p>
          </p:txBody>
        </p:sp>
      </p:grpSp>
      <p:sp>
        <p:nvSpPr>
          <p:cNvPr id="28" name="TextBox 27">
            <a:extLst>
              <a:ext uri="{FF2B5EF4-FFF2-40B4-BE49-F238E27FC236}">
                <a16:creationId xmlns:a16="http://schemas.microsoft.com/office/drawing/2014/main" id="{7911CBE4-83C6-4243-A21E-D87E3DEB66D4}"/>
              </a:ext>
            </a:extLst>
          </p:cNvPr>
          <p:cNvSpPr txBox="1"/>
          <p:nvPr/>
        </p:nvSpPr>
        <p:spPr>
          <a:xfrm>
            <a:off x="840250" y="1838168"/>
            <a:ext cx="1625158" cy="400110"/>
          </a:xfrm>
          <a:prstGeom prst="rect">
            <a:avLst/>
          </a:prstGeom>
          <a:solidFill>
            <a:schemeClr val="bg1"/>
          </a:solidFill>
          <a:ln>
            <a:noFill/>
          </a:ln>
        </p:spPr>
        <p:txBody>
          <a:bodyPr wrap="square" rtlCol="0">
            <a:spAutoFit/>
          </a:bodyPr>
          <a:lstStyle/>
          <a:p>
            <a:r>
              <a:rPr lang="en-US" sz="2000" kern="0" cap="all" dirty="0">
                <a:solidFill>
                  <a:srgbClr val="007497"/>
                </a:solidFill>
                <a:ea typeface="Roboto" panose="02000000000000000000" pitchFamily="2" charset="0"/>
              </a:rPr>
              <a:t>KNOWLEDGE</a:t>
            </a:r>
          </a:p>
        </p:txBody>
      </p:sp>
    </p:spTree>
    <p:extLst>
      <p:ext uri="{BB962C8B-B14F-4D97-AF65-F5344CB8AC3E}">
        <p14:creationId xmlns:p14="http://schemas.microsoft.com/office/powerpoint/2010/main" val="1960037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20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900" decel="100000" fill="hold"/>
                                        <p:tgtEl>
                                          <p:spTgt spid="2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F0818B-C75F-A148-8E83-85AB087A010E}"/>
              </a:ext>
            </a:extLst>
          </p:cNvPr>
          <p:cNvSpPr/>
          <p:nvPr/>
        </p:nvSpPr>
        <p:spPr>
          <a:xfrm>
            <a:off x="0" y="1828800"/>
            <a:ext cx="12192000" cy="5029200"/>
          </a:xfrm>
          <a:prstGeom prst="rect">
            <a:avLst/>
          </a:prstGeom>
          <a:solidFill>
            <a:schemeClr val="tx1">
              <a:lumMod val="95000"/>
              <a:lumOff val="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2" name="Title 1"/>
          <p:cNvSpPr>
            <a:spLocks noGrp="1"/>
          </p:cNvSpPr>
          <p:nvPr>
            <p:ph type="title"/>
          </p:nvPr>
        </p:nvSpPr>
        <p:spPr/>
        <p:txBody>
          <a:bodyPr/>
          <a:lstStyle/>
          <a:p>
            <a:r>
              <a:rPr lang="en-US" dirty="0">
                <a:latin typeface="+mj-lt"/>
              </a:rPr>
              <a:t>Priority topics</a:t>
            </a:r>
          </a:p>
        </p:txBody>
      </p:sp>
      <p:sp>
        <p:nvSpPr>
          <p:cNvPr id="6" name="Rectangle 5">
            <a:extLst>
              <a:ext uri="{FF2B5EF4-FFF2-40B4-BE49-F238E27FC236}">
                <a16:creationId xmlns:a16="http://schemas.microsoft.com/office/drawing/2014/main" id="{4DC1BC9A-E9D8-A544-AA5F-5A541A2D31E6}"/>
              </a:ext>
            </a:extLst>
          </p:cNvPr>
          <p:cNvSpPr/>
          <p:nvPr/>
        </p:nvSpPr>
        <p:spPr>
          <a:xfrm>
            <a:off x="9207456" y="2438079"/>
            <a:ext cx="2675508" cy="1994363"/>
          </a:xfrm>
          <a:prstGeom prst="rect">
            <a:avLst/>
          </a:prstGeom>
          <a:solidFill>
            <a:srgbClr val="01749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mj-lt"/>
            </a:endParaRPr>
          </a:p>
        </p:txBody>
      </p:sp>
      <p:sp>
        <p:nvSpPr>
          <p:cNvPr id="7" name="Rectangle 6">
            <a:extLst>
              <a:ext uri="{FF2B5EF4-FFF2-40B4-BE49-F238E27FC236}">
                <a16:creationId xmlns:a16="http://schemas.microsoft.com/office/drawing/2014/main" id="{AB625A51-B5ED-814B-9FA6-E68E3EF23D85}"/>
              </a:ext>
            </a:extLst>
          </p:cNvPr>
          <p:cNvSpPr/>
          <p:nvPr/>
        </p:nvSpPr>
        <p:spPr>
          <a:xfrm>
            <a:off x="6267264" y="3152487"/>
            <a:ext cx="2675508" cy="1994363"/>
          </a:xfrm>
          <a:prstGeom prst="rect">
            <a:avLst/>
          </a:prstGeom>
          <a:solidFill>
            <a:srgbClr val="01749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mj-lt"/>
            </a:endParaRPr>
          </a:p>
        </p:txBody>
      </p:sp>
      <p:sp>
        <p:nvSpPr>
          <p:cNvPr id="8" name="Rectangle 7">
            <a:extLst>
              <a:ext uri="{FF2B5EF4-FFF2-40B4-BE49-F238E27FC236}">
                <a16:creationId xmlns:a16="http://schemas.microsoft.com/office/drawing/2014/main" id="{2DC3E5C8-1625-274A-A79A-C611D982CFE7}"/>
              </a:ext>
            </a:extLst>
          </p:cNvPr>
          <p:cNvSpPr/>
          <p:nvPr/>
        </p:nvSpPr>
        <p:spPr>
          <a:xfrm>
            <a:off x="346710" y="4652681"/>
            <a:ext cx="2675508" cy="1994363"/>
          </a:xfrm>
          <a:prstGeom prst="rect">
            <a:avLst/>
          </a:prstGeom>
          <a:solidFill>
            <a:srgbClr val="01749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mj-lt"/>
            </a:endParaRPr>
          </a:p>
        </p:txBody>
      </p:sp>
      <p:sp>
        <p:nvSpPr>
          <p:cNvPr id="9" name="Rectangle 8">
            <a:extLst>
              <a:ext uri="{FF2B5EF4-FFF2-40B4-BE49-F238E27FC236}">
                <a16:creationId xmlns:a16="http://schemas.microsoft.com/office/drawing/2014/main" id="{D374E3FB-CB0A-D045-80DF-390434AE6188}"/>
              </a:ext>
            </a:extLst>
          </p:cNvPr>
          <p:cNvSpPr/>
          <p:nvPr/>
        </p:nvSpPr>
        <p:spPr>
          <a:xfrm>
            <a:off x="3303924" y="3924100"/>
            <a:ext cx="2675508" cy="1994363"/>
          </a:xfrm>
          <a:prstGeom prst="rect">
            <a:avLst/>
          </a:prstGeom>
          <a:solidFill>
            <a:srgbClr val="017497"/>
          </a:solidFill>
          <a:ln w="762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mj-lt"/>
            </a:endParaRPr>
          </a:p>
        </p:txBody>
      </p:sp>
      <p:sp>
        <p:nvSpPr>
          <p:cNvPr id="11" name="TextBox 10">
            <a:extLst>
              <a:ext uri="{FF2B5EF4-FFF2-40B4-BE49-F238E27FC236}">
                <a16:creationId xmlns:a16="http://schemas.microsoft.com/office/drawing/2014/main" id="{CA5BC6C8-2958-4C44-B1A8-1F72A3EACC46}"/>
              </a:ext>
            </a:extLst>
          </p:cNvPr>
          <p:cNvSpPr txBox="1"/>
          <p:nvPr/>
        </p:nvSpPr>
        <p:spPr>
          <a:xfrm>
            <a:off x="382476" y="4210620"/>
            <a:ext cx="2377633" cy="369332"/>
          </a:xfrm>
          <a:prstGeom prst="rect">
            <a:avLst/>
          </a:prstGeom>
          <a:noFill/>
          <a:ln>
            <a:noFill/>
          </a:ln>
        </p:spPr>
        <p:txBody>
          <a:bodyPr wrap="square" lIns="0" rIns="0" rtlCol="0" anchor="b">
            <a:spAutoFit/>
          </a:bodyPr>
          <a:lstStyle/>
          <a:p>
            <a:pPr>
              <a:lnSpc>
                <a:spcPct val="90000"/>
              </a:lnSpc>
            </a:pPr>
            <a:r>
              <a:rPr lang="en-IN" sz="2000" dirty="0">
                <a:solidFill>
                  <a:schemeClr val="bg1"/>
                </a:solidFill>
                <a:ea typeface="Roboto" charset="0"/>
                <a:cs typeface="Roboto" charset="0"/>
              </a:rPr>
              <a:t>Topic 1</a:t>
            </a:r>
          </a:p>
        </p:txBody>
      </p:sp>
      <p:sp>
        <p:nvSpPr>
          <p:cNvPr id="13" name="TextBox 12">
            <a:extLst>
              <a:ext uri="{FF2B5EF4-FFF2-40B4-BE49-F238E27FC236}">
                <a16:creationId xmlns:a16="http://schemas.microsoft.com/office/drawing/2014/main" id="{94F5233E-2EF8-CF49-B445-6BC8385C25B9}"/>
              </a:ext>
            </a:extLst>
          </p:cNvPr>
          <p:cNvSpPr txBox="1"/>
          <p:nvPr/>
        </p:nvSpPr>
        <p:spPr>
          <a:xfrm>
            <a:off x="3300463" y="3549510"/>
            <a:ext cx="2377633" cy="369332"/>
          </a:xfrm>
          <a:prstGeom prst="rect">
            <a:avLst/>
          </a:prstGeom>
          <a:noFill/>
          <a:ln>
            <a:noFill/>
          </a:ln>
        </p:spPr>
        <p:txBody>
          <a:bodyPr wrap="square" lIns="0" rIns="0" rtlCol="0" anchor="b">
            <a:spAutoFit/>
          </a:bodyPr>
          <a:lstStyle/>
          <a:p>
            <a:pPr>
              <a:lnSpc>
                <a:spcPct val="90000"/>
              </a:lnSpc>
            </a:pPr>
            <a:r>
              <a:rPr lang="en-IN" sz="2000" dirty="0">
                <a:solidFill>
                  <a:schemeClr val="bg1"/>
                </a:solidFill>
                <a:ea typeface="Roboto" charset="0"/>
                <a:cs typeface="Roboto" charset="0"/>
              </a:rPr>
              <a:t>Topic 2</a:t>
            </a:r>
          </a:p>
        </p:txBody>
      </p:sp>
      <p:sp>
        <p:nvSpPr>
          <p:cNvPr id="15" name="TextBox 14">
            <a:extLst>
              <a:ext uri="{FF2B5EF4-FFF2-40B4-BE49-F238E27FC236}">
                <a16:creationId xmlns:a16="http://schemas.microsoft.com/office/drawing/2014/main" id="{63E0F959-1354-CD40-AF3E-BD9407038EC3}"/>
              </a:ext>
            </a:extLst>
          </p:cNvPr>
          <p:cNvSpPr txBox="1"/>
          <p:nvPr/>
        </p:nvSpPr>
        <p:spPr>
          <a:xfrm>
            <a:off x="6272071" y="2757030"/>
            <a:ext cx="2377633" cy="369332"/>
          </a:xfrm>
          <a:prstGeom prst="rect">
            <a:avLst/>
          </a:prstGeom>
          <a:noFill/>
          <a:ln>
            <a:noFill/>
          </a:ln>
        </p:spPr>
        <p:txBody>
          <a:bodyPr wrap="square" lIns="0" rIns="0" rtlCol="0" anchor="b">
            <a:spAutoFit/>
          </a:bodyPr>
          <a:lstStyle/>
          <a:p>
            <a:pPr>
              <a:lnSpc>
                <a:spcPct val="90000"/>
              </a:lnSpc>
            </a:pPr>
            <a:r>
              <a:rPr lang="en-IN" sz="2000" dirty="0">
                <a:solidFill>
                  <a:schemeClr val="bg1"/>
                </a:solidFill>
                <a:ea typeface="Roboto" charset="0"/>
                <a:cs typeface="Roboto" charset="0"/>
              </a:rPr>
              <a:t>Topic 3</a:t>
            </a:r>
          </a:p>
        </p:txBody>
      </p:sp>
      <p:sp>
        <p:nvSpPr>
          <p:cNvPr id="17" name="TextBox 16">
            <a:extLst>
              <a:ext uri="{FF2B5EF4-FFF2-40B4-BE49-F238E27FC236}">
                <a16:creationId xmlns:a16="http://schemas.microsoft.com/office/drawing/2014/main" id="{85861BF5-2BD2-B24D-B2F3-5941B4D16953}"/>
              </a:ext>
            </a:extLst>
          </p:cNvPr>
          <p:cNvSpPr txBox="1"/>
          <p:nvPr/>
        </p:nvSpPr>
        <p:spPr>
          <a:xfrm>
            <a:off x="9190051" y="2025510"/>
            <a:ext cx="2509972" cy="369332"/>
          </a:xfrm>
          <a:prstGeom prst="rect">
            <a:avLst/>
          </a:prstGeom>
          <a:noFill/>
          <a:ln>
            <a:noFill/>
          </a:ln>
        </p:spPr>
        <p:txBody>
          <a:bodyPr wrap="square" lIns="0" rIns="0" rtlCol="0" anchor="b">
            <a:spAutoFit/>
          </a:bodyPr>
          <a:lstStyle/>
          <a:p>
            <a:pPr>
              <a:lnSpc>
                <a:spcPct val="90000"/>
              </a:lnSpc>
            </a:pPr>
            <a:r>
              <a:rPr lang="en-IN" sz="2000" dirty="0">
                <a:solidFill>
                  <a:schemeClr val="bg1"/>
                </a:solidFill>
                <a:ea typeface="Roboto" charset="0"/>
                <a:cs typeface="Roboto" charset="0"/>
              </a:rPr>
              <a:t>Topic 4</a:t>
            </a:r>
          </a:p>
        </p:txBody>
      </p:sp>
      <p:sp>
        <p:nvSpPr>
          <p:cNvPr id="18" name="TextBox 17">
            <a:extLst>
              <a:ext uri="{FF2B5EF4-FFF2-40B4-BE49-F238E27FC236}">
                <a16:creationId xmlns:a16="http://schemas.microsoft.com/office/drawing/2014/main" id="{6CB47455-4486-7E4B-BE6B-6545BE2AB2E6}"/>
              </a:ext>
            </a:extLst>
          </p:cNvPr>
          <p:cNvSpPr txBox="1"/>
          <p:nvPr/>
        </p:nvSpPr>
        <p:spPr>
          <a:xfrm>
            <a:off x="856526" y="1111169"/>
            <a:ext cx="9097702" cy="400110"/>
          </a:xfrm>
          <a:prstGeom prst="rect">
            <a:avLst/>
          </a:prstGeom>
          <a:noFill/>
        </p:spPr>
        <p:txBody>
          <a:bodyPr wrap="square" rtlCol="0">
            <a:spAutoFit/>
          </a:bodyPr>
          <a:lstStyle/>
          <a:p>
            <a:r>
              <a:rPr lang="en-US" sz="2000" dirty="0">
                <a:solidFill>
                  <a:srgbClr val="017497"/>
                </a:solidFill>
              </a:rPr>
              <a:t>These four topics align to program objectives.</a:t>
            </a:r>
          </a:p>
        </p:txBody>
      </p:sp>
    </p:spTree>
    <p:extLst>
      <p:ext uri="{BB962C8B-B14F-4D97-AF65-F5344CB8AC3E}">
        <p14:creationId xmlns:p14="http://schemas.microsoft.com/office/powerpoint/2010/main" val="356660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rot="5400000">
            <a:off x="7177823" y="4471507"/>
            <a:ext cx="2743200" cy="0"/>
          </a:xfrm>
          <a:prstGeom prst="line">
            <a:avLst/>
          </a:prstGeom>
          <a:ln w="12700">
            <a:solidFill>
              <a:srgbClr val="C1C1C1"/>
            </a:solidFill>
            <a:prstDash val="soli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325879" y="4471508"/>
            <a:ext cx="2743200" cy="0"/>
          </a:xfrm>
          <a:prstGeom prst="line">
            <a:avLst/>
          </a:prstGeom>
          <a:ln w="12700">
            <a:solidFill>
              <a:srgbClr val="C1C1C1"/>
            </a:solidFill>
            <a:prstDash val="solid"/>
          </a:ln>
        </p:spPr>
        <p:style>
          <a:lnRef idx="1">
            <a:schemeClr val="accent1"/>
          </a:lnRef>
          <a:fillRef idx="0">
            <a:schemeClr val="accent1"/>
          </a:fillRef>
          <a:effectRef idx="0">
            <a:schemeClr val="accent1"/>
          </a:effectRef>
          <a:fontRef idx="minor">
            <a:schemeClr val="tx1"/>
          </a:fontRef>
        </p:style>
      </p:cxnSp>
      <p:sp>
        <p:nvSpPr>
          <p:cNvPr id="23" name="Rounded Rectangle 8">
            <a:extLst>
              <a:ext uri="{FF2B5EF4-FFF2-40B4-BE49-F238E27FC236}">
                <a16:creationId xmlns:a16="http://schemas.microsoft.com/office/drawing/2014/main" id="{A02B8447-1F9C-4E30-94DB-494133FD5FB9}"/>
              </a:ext>
            </a:extLst>
          </p:cNvPr>
          <p:cNvSpPr/>
          <p:nvPr/>
        </p:nvSpPr>
        <p:spPr>
          <a:xfrm>
            <a:off x="1330076" y="5384961"/>
            <a:ext cx="4690872" cy="1363081"/>
          </a:xfrm>
          <a:prstGeom prst="rect">
            <a:avLst/>
          </a:prstGeom>
          <a:solidFill>
            <a:srgbClr val="007497"/>
          </a:solidFill>
          <a:ln w="190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91440" rIns="91440" bIns="91440" numCol="1" spcCol="0" rtlCol="0" fromWordArt="0" anchor="t" anchorCtr="0" forceAA="0" compatLnSpc="1">
            <a:prstTxWarp prst="textNoShape">
              <a:avLst/>
            </a:prstTxWarp>
            <a:noAutofit/>
          </a:bodyPr>
          <a:lstStyle/>
          <a:p>
            <a:pPr defTabSz="1218957" fontAlgn="base">
              <a:spcBef>
                <a:spcPct val="0"/>
              </a:spcBef>
              <a:defRPr/>
            </a:pPr>
            <a:r>
              <a:rPr lang="en-GB" dirty="0">
                <a:solidFill>
                  <a:srgbClr val="FFFFFF"/>
                </a:solidFill>
                <a:ea typeface="Roboto Light" pitchFamily="2" charset="0"/>
                <a:cs typeface="Roboto" charset="0"/>
              </a:rPr>
              <a:t>Customer</a:t>
            </a:r>
          </a:p>
        </p:txBody>
      </p:sp>
      <p:sp>
        <p:nvSpPr>
          <p:cNvPr id="24" name="Rounded Rectangle 8">
            <a:extLst>
              <a:ext uri="{FF2B5EF4-FFF2-40B4-BE49-F238E27FC236}">
                <a16:creationId xmlns:a16="http://schemas.microsoft.com/office/drawing/2014/main" id="{4981EE16-B975-44BA-93C2-7E9D1863F196}"/>
              </a:ext>
            </a:extLst>
          </p:cNvPr>
          <p:cNvSpPr/>
          <p:nvPr/>
        </p:nvSpPr>
        <p:spPr>
          <a:xfrm>
            <a:off x="6157658" y="5384960"/>
            <a:ext cx="4690872" cy="1363081"/>
          </a:xfrm>
          <a:prstGeom prst="rect">
            <a:avLst/>
          </a:prstGeom>
          <a:solidFill>
            <a:srgbClr val="007497"/>
          </a:solidFill>
          <a:ln w="190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91440" rIns="91440" bIns="91440" numCol="1" spcCol="0" rtlCol="0" fromWordArt="0" anchor="t" anchorCtr="0" forceAA="0" compatLnSpc="1">
            <a:prstTxWarp prst="textNoShape">
              <a:avLst/>
            </a:prstTxWarp>
            <a:noAutofit/>
          </a:bodyPr>
          <a:lstStyle/>
          <a:p>
            <a:pPr defTabSz="1218957" fontAlgn="base">
              <a:spcBef>
                <a:spcPct val="0"/>
              </a:spcBef>
              <a:defRPr/>
            </a:pPr>
            <a:r>
              <a:rPr lang="en-GB" dirty="0">
                <a:solidFill>
                  <a:srgbClr val="FFFFFF"/>
                </a:solidFill>
                <a:ea typeface="Roboto Light" pitchFamily="2" charset="0"/>
                <a:cs typeface="Roboto" charset="0"/>
              </a:rPr>
              <a:t>Learner</a:t>
            </a:r>
          </a:p>
        </p:txBody>
      </p:sp>
      <p:sp>
        <p:nvSpPr>
          <p:cNvPr id="35" name="Rectangle 34">
            <a:extLst>
              <a:ext uri="{FF2B5EF4-FFF2-40B4-BE49-F238E27FC236}">
                <a16:creationId xmlns:a16="http://schemas.microsoft.com/office/drawing/2014/main" id="{71FD7EEE-D5E7-504D-8670-4F246241135D}"/>
              </a:ext>
            </a:extLst>
          </p:cNvPr>
          <p:cNvSpPr/>
          <p:nvPr/>
        </p:nvSpPr>
        <p:spPr>
          <a:xfrm>
            <a:off x="1330076" y="4668069"/>
            <a:ext cx="9518454" cy="640080"/>
          </a:xfrm>
          <a:prstGeom prst="rect">
            <a:avLst/>
          </a:prstGeom>
          <a:solidFill>
            <a:srgbClr val="EAEAEA"/>
          </a:solidFill>
          <a:ln w="6350" cap="flat" cmpd="sng" algn="ctr">
            <a:noFill/>
            <a:prstDash val="solid"/>
            <a:miter lim="800000"/>
          </a:ln>
          <a:effectLst/>
        </p:spPr>
        <p:txBody>
          <a:bodyPr lIns="85322" rIns="85322" rtlCol="0" anchor="ctr"/>
          <a:lstStyle/>
          <a:p>
            <a:pPr algn="ctr" defTabSz="1218804">
              <a:defRPr/>
            </a:pPr>
            <a:r>
              <a:rPr lang="en-US" sz="2800" kern="0" dirty="0">
                <a:solidFill>
                  <a:srgbClr val="373738"/>
                </a:solidFill>
                <a:ea typeface="Roboto Light" pitchFamily="2" charset="0"/>
                <a:cs typeface="Roboto" charset="0"/>
              </a:rPr>
              <a:t>Value proposition</a:t>
            </a:r>
          </a:p>
        </p:txBody>
      </p:sp>
      <p:sp>
        <p:nvSpPr>
          <p:cNvPr id="37" name="Rectangle 36">
            <a:extLst>
              <a:ext uri="{FF2B5EF4-FFF2-40B4-BE49-F238E27FC236}">
                <a16:creationId xmlns:a16="http://schemas.microsoft.com/office/drawing/2014/main" id="{C463932A-218B-E04A-A81F-9AA4D19227EA}"/>
              </a:ext>
            </a:extLst>
          </p:cNvPr>
          <p:cNvSpPr/>
          <p:nvPr/>
        </p:nvSpPr>
        <p:spPr>
          <a:xfrm>
            <a:off x="1331274" y="5257646"/>
            <a:ext cx="9518454" cy="45720"/>
          </a:xfrm>
          <a:prstGeom prst="rect">
            <a:avLst/>
          </a:prstGeom>
          <a:solidFill>
            <a:srgbClr val="595959"/>
          </a:solidFill>
          <a:ln w="6350" cap="flat" cmpd="sng" algn="ctr">
            <a:noFill/>
            <a:prstDash val="solid"/>
            <a:miter lim="800000"/>
          </a:ln>
          <a:effectLst/>
        </p:spPr>
        <p:txBody>
          <a:bodyPr lIns="85322" rIns="85322" rtlCol="0" anchor="ctr"/>
          <a:lstStyle/>
          <a:p>
            <a:pPr algn="ctr" defTabSz="1218804">
              <a:defRPr/>
            </a:pPr>
            <a:endParaRPr lang="en-US" sz="2799" b="1" kern="0" dirty="0">
              <a:solidFill>
                <a:srgbClr val="373738"/>
              </a:solidFill>
              <a:latin typeface="Roboto" charset="0"/>
              <a:ea typeface="Roboto" charset="0"/>
              <a:cs typeface="Roboto" charset="0"/>
            </a:endParaRPr>
          </a:p>
        </p:txBody>
      </p:sp>
      <p:sp>
        <p:nvSpPr>
          <p:cNvPr id="42" name="Rectangle 41">
            <a:extLst>
              <a:ext uri="{FF2B5EF4-FFF2-40B4-BE49-F238E27FC236}">
                <a16:creationId xmlns:a16="http://schemas.microsoft.com/office/drawing/2014/main" id="{D0ABEDBC-BCD7-6F41-AFED-70CB02D4EDBB}"/>
              </a:ext>
            </a:extLst>
          </p:cNvPr>
          <p:cNvSpPr/>
          <p:nvPr/>
        </p:nvSpPr>
        <p:spPr>
          <a:xfrm>
            <a:off x="1330076" y="1591934"/>
            <a:ext cx="9518454" cy="640080"/>
          </a:xfrm>
          <a:prstGeom prst="rect">
            <a:avLst/>
          </a:prstGeom>
          <a:solidFill>
            <a:srgbClr val="595959"/>
          </a:solidFill>
          <a:ln w="6350" cap="flat" cmpd="sng" algn="ctr">
            <a:noFill/>
            <a:prstDash val="solid"/>
            <a:miter lim="800000"/>
          </a:ln>
          <a:effectLst/>
        </p:spPr>
        <p:txBody>
          <a:bodyPr lIns="85322" rIns="85322" rtlCol="0" anchor="ctr"/>
          <a:lstStyle/>
          <a:p>
            <a:pPr algn="ctr" defTabSz="1218804">
              <a:defRPr/>
            </a:pPr>
            <a:r>
              <a:rPr lang="en-US" sz="2799" kern="0" dirty="0">
                <a:solidFill>
                  <a:srgbClr val="FFFFFF"/>
                </a:solidFill>
                <a:ea typeface="Roboto Light" pitchFamily="2" charset="0"/>
                <a:cs typeface="Roboto" charset="0"/>
              </a:rPr>
              <a:t>Solution</a:t>
            </a:r>
          </a:p>
        </p:txBody>
      </p:sp>
      <p:sp>
        <p:nvSpPr>
          <p:cNvPr id="43" name="Rounded Rectangle 8">
            <a:extLst>
              <a:ext uri="{FF2B5EF4-FFF2-40B4-BE49-F238E27FC236}">
                <a16:creationId xmlns:a16="http://schemas.microsoft.com/office/drawing/2014/main" id="{56BDA2D9-7FB3-BF47-A680-337900F16B25}"/>
              </a:ext>
            </a:extLst>
          </p:cNvPr>
          <p:cNvSpPr/>
          <p:nvPr/>
        </p:nvSpPr>
        <p:spPr>
          <a:xfrm>
            <a:off x="1330076" y="2330929"/>
            <a:ext cx="9515408" cy="914400"/>
          </a:xfrm>
          <a:prstGeom prst="rect">
            <a:avLst/>
          </a:prstGeom>
          <a:solidFill>
            <a:srgbClr val="007497"/>
          </a:solidFill>
          <a:ln w="190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algn="ctr" defTabSz="1218957" fontAlgn="base">
              <a:defRPr/>
            </a:pPr>
            <a:r>
              <a:rPr lang="en-US" sz="2800" dirty="0">
                <a:solidFill>
                  <a:schemeClr val="bg1"/>
                </a:solidFill>
                <a:ea typeface="Roboto Light" pitchFamily="2" charset="0"/>
                <a:cs typeface="Roboto" charset="0"/>
              </a:rPr>
              <a:t>Point of view</a:t>
            </a:r>
          </a:p>
        </p:txBody>
      </p:sp>
      <p:sp>
        <p:nvSpPr>
          <p:cNvPr id="3" name="Rounded Rectangle 8">
            <a:extLst>
              <a:ext uri="{FF2B5EF4-FFF2-40B4-BE49-F238E27FC236}">
                <a16:creationId xmlns:a16="http://schemas.microsoft.com/office/drawing/2014/main" id="{9F96A4F0-5BFB-48D0-A94D-516DED5D294E}"/>
              </a:ext>
            </a:extLst>
          </p:cNvPr>
          <p:cNvSpPr/>
          <p:nvPr/>
        </p:nvSpPr>
        <p:spPr>
          <a:xfrm>
            <a:off x="6157658" y="3326212"/>
            <a:ext cx="4690872" cy="835729"/>
          </a:xfrm>
          <a:prstGeom prst="rect">
            <a:avLst/>
          </a:prstGeom>
          <a:solidFill>
            <a:schemeClr val="bg1">
              <a:lumMod val="50000"/>
            </a:schemeClr>
          </a:solidFill>
          <a:ln w="19050">
            <a:solidFill>
              <a:schemeClr val="bg1">
                <a:lumMod val="50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91440" rIns="91440" bIns="91440" numCol="1" spcCol="0" rtlCol="0" fromWordArt="0" anchor="ctr" anchorCtr="0" forceAA="0" compatLnSpc="1">
            <a:prstTxWarp prst="textNoShape">
              <a:avLst/>
            </a:prstTxWarp>
            <a:noAutofit/>
          </a:bodyPr>
          <a:lstStyle/>
          <a:p>
            <a:pPr algn="ctr" defTabSz="1218957" fontAlgn="base">
              <a:spcBef>
                <a:spcPct val="0"/>
              </a:spcBef>
              <a:spcAft>
                <a:spcPts val="1600"/>
              </a:spcAft>
              <a:defRPr/>
            </a:pPr>
            <a:r>
              <a:rPr lang="en-GB" dirty="0">
                <a:solidFill>
                  <a:srgbClr val="FFFFFF"/>
                </a:solidFill>
                <a:ea typeface="Roboto Light" pitchFamily="2" charset="0"/>
                <a:cs typeface="Roboto" charset="0"/>
              </a:rPr>
              <a:t>Target audience</a:t>
            </a:r>
            <a:br>
              <a:rPr lang="en-GB" dirty="0">
                <a:solidFill>
                  <a:srgbClr val="FFFFFF"/>
                </a:solidFill>
                <a:ea typeface="Roboto Light" pitchFamily="2" charset="0"/>
                <a:cs typeface="Roboto" charset="0"/>
              </a:rPr>
            </a:br>
            <a:r>
              <a:rPr lang="en-GB" dirty="0">
                <a:solidFill>
                  <a:srgbClr val="FFFFFF"/>
                </a:solidFill>
                <a:ea typeface="Roboto Light" pitchFamily="2" charset="0"/>
                <a:cs typeface="Roboto" charset="0"/>
              </a:rPr>
              <a:t>[why learner cares]</a:t>
            </a:r>
          </a:p>
        </p:txBody>
      </p:sp>
      <p:sp>
        <p:nvSpPr>
          <p:cNvPr id="4" name="Rounded Rectangle 8">
            <a:extLst>
              <a:ext uri="{FF2B5EF4-FFF2-40B4-BE49-F238E27FC236}">
                <a16:creationId xmlns:a16="http://schemas.microsoft.com/office/drawing/2014/main" id="{19E85677-ACF9-4A23-8505-264F283CBC57}"/>
              </a:ext>
            </a:extLst>
          </p:cNvPr>
          <p:cNvSpPr/>
          <p:nvPr/>
        </p:nvSpPr>
        <p:spPr>
          <a:xfrm>
            <a:off x="1330076" y="3326809"/>
            <a:ext cx="4690872" cy="835729"/>
          </a:xfrm>
          <a:prstGeom prst="rect">
            <a:avLst/>
          </a:prstGeom>
          <a:solidFill>
            <a:schemeClr val="bg1">
              <a:lumMod val="50000"/>
            </a:schemeClr>
          </a:solidFill>
          <a:ln w="190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91440" rIns="91440" bIns="91440" numCol="1" spcCol="0" rtlCol="0" fromWordArt="0" anchor="ctr" anchorCtr="0" forceAA="0" compatLnSpc="1">
            <a:prstTxWarp prst="textNoShape">
              <a:avLst/>
            </a:prstTxWarp>
            <a:noAutofit/>
          </a:bodyPr>
          <a:lstStyle/>
          <a:p>
            <a:pPr algn="ctr" defTabSz="1218957" fontAlgn="base">
              <a:defRPr/>
            </a:pPr>
            <a:r>
              <a:rPr lang="en-US" dirty="0">
                <a:solidFill>
                  <a:srgbClr val="FFFFFF"/>
                </a:solidFill>
                <a:ea typeface="Roboto Light" pitchFamily="2" charset="0"/>
                <a:cs typeface="Roboto" charset="0"/>
              </a:rPr>
              <a:t>Target customer</a:t>
            </a:r>
            <a:br>
              <a:rPr lang="en-US" dirty="0">
                <a:solidFill>
                  <a:srgbClr val="FFFFFF"/>
                </a:solidFill>
                <a:ea typeface="Roboto Light" pitchFamily="2" charset="0"/>
                <a:cs typeface="Roboto" charset="0"/>
              </a:rPr>
            </a:br>
            <a:r>
              <a:rPr lang="en-US" dirty="0">
                <a:solidFill>
                  <a:srgbClr val="FFFFFF"/>
                </a:solidFill>
                <a:ea typeface="Roboto Light" pitchFamily="2" charset="0"/>
                <a:cs typeface="Roboto" charset="0"/>
              </a:rPr>
              <a:t>[why customer cares]</a:t>
            </a:r>
            <a:endParaRPr lang="en-GB" dirty="0">
              <a:solidFill>
                <a:srgbClr val="FFFFFF"/>
              </a:solidFill>
              <a:ea typeface="Roboto Light" pitchFamily="2" charset="0"/>
              <a:cs typeface="Roboto" charset="0"/>
            </a:endParaRPr>
          </a:p>
        </p:txBody>
      </p:sp>
      <p:sp>
        <p:nvSpPr>
          <p:cNvPr id="21" name="Title 15">
            <a:extLst>
              <a:ext uri="{FF2B5EF4-FFF2-40B4-BE49-F238E27FC236}">
                <a16:creationId xmlns:a16="http://schemas.microsoft.com/office/drawing/2014/main" id="{87C01954-91B2-7A4F-B77B-7502143C7D2C}"/>
              </a:ext>
            </a:extLst>
          </p:cNvPr>
          <p:cNvSpPr>
            <a:spLocks noGrp="1"/>
          </p:cNvSpPr>
          <p:nvPr>
            <p:ph type="title"/>
          </p:nvPr>
        </p:nvSpPr>
        <p:spPr/>
        <p:txBody>
          <a:bodyPr>
            <a:normAutofit/>
          </a:bodyPr>
          <a:lstStyle/>
          <a:p>
            <a:r>
              <a:rPr lang="en-US" sz="5400" dirty="0">
                <a:latin typeface="+mj-lt"/>
              </a:rPr>
              <a:t>Messaging roadmap</a:t>
            </a:r>
          </a:p>
        </p:txBody>
      </p:sp>
    </p:spTree>
    <p:extLst>
      <p:ext uri="{BB962C8B-B14F-4D97-AF65-F5344CB8AC3E}">
        <p14:creationId xmlns:p14="http://schemas.microsoft.com/office/powerpoint/2010/main" val="208753730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838200" y="92598"/>
            <a:ext cx="10515600" cy="1325563"/>
          </a:xfrm>
        </p:spPr>
        <p:txBody>
          <a:bodyPr>
            <a:normAutofit/>
          </a:bodyPr>
          <a:lstStyle/>
          <a:p>
            <a:r>
              <a:rPr lang="en-US" dirty="0">
                <a:latin typeface="+mj-lt"/>
              </a:rPr>
              <a:t>Evaluate training effectiveness </a:t>
            </a:r>
            <a:r>
              <a:rPr lang="en-US" sz="2700" dirty="0">
                <a:solidFill>
                  <a:srgbClr val="007497"/>
                </a:solidFill>
                <a:latin typeface="+mj-lt"/>
              </a:rPr>
              <a:t>(example)</a:t>
            </a:r>
          </a:p>
        </p:txBody>
      </p:sp>
      <p:sp>
        <p:nvSpPr>
          <p:cNvPr id="2" name="Slide Number Placeholder 1"/>
          <p:cNvSpPr>
            <a:spLocks noGrp="1"/>
          </p:cNvSpPr>
          <p:nvPr>
            <p:ph type="sldNum" sz="quarter" idx="4294967295"/>
          </p:nvPr>
        </p:nvSpPr>
        <p:spPr>
          <a:xfrm>
            <a:off x="11393488" y="144463"/>
            <a:ext cx="798512" cy="365125"/>
          </a:xfrm>
          <a:prstGeom prst="rect">
            <a:avLst/>
          </a:prstGeom>
        </p:spPr>
        <p:txBody>
          <a:bodyPr/>
          <a:lstStyle/>
          <a:p>
            <a:fld id="{17DD5B90-2C30-41D4-97A6-9561A82B10EF}" type="slidenum">
              <a:rPr lang="en-US" smtClean="0">
                <a:latin typeface="+mj-lt"/>
              </a:rPr>
              <a:t>7</a:t>
            </a:fld>
            <a:endParaRPr lang="en-US" dirty="0">
              <a:latin typeface="+mj-lt"/>
            </a:endParaRPr>
          </a:p>
        </p:txBody>
      </p:sp>
      <p:grpSp>
        <p:nvGrpSpPr>
          <p:cNvPr id="8" name="Group 7"/>
          <p:cNvGrpSpPr/>
          <p:nvPr/>
        </p:nvGrpSpPr>
        <p:grpSpPr>
          <a:xfrm>
            <a:off x="4321931" y="2165414"/>
            <a:ext cx="3503191" cy="2798731"/>
            <a:chOff x="4321464" y="2856338"/>
            <a:chExt cx="3504104" cy="2799460"/>
          </a:xfrm>
        </p:grpSpPr>
        <p:sp>
          <p:nvSpPr>
            <p:cNvPr id="3" name="Oval 2"/>
            <p:cNvSpPr/>
            <p:nvPr/>
          </p:nvSpPr>
          <p:spPr>
            <a:xfrm>
              <a:off x="4815840" y="3080854"/>
              <a:ext cx="2560320" cy="2560320"/>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solidFill>
                    <a:schemeClr val="bg1"/>
                  </a:solidFill>
                  <a:latin typeface="+mj-lt"/>
                  <a:cs typeface="Arial" panose="020B0604020202020204" pitchFamily="34" charset="0"/>
                </a:rPr>
                <a:t>Metrics and methods to evaluate training effectiveness &amp; ROI</a:t>
              </a:r>
            </a:p>
          </p:txBody>
        </p:sp>
        <p:cxnSp>
          <p:nvCxnSpPr>
            <p:cNvPr id="7" name="Elbow Connector 6"/>
            <p:cNvCxnSpPr>
              <a:cxnSpLocks/>
              <a:endCxn id="3" idx="3"/>
            </p:cNvCxnSpPr>
            <p:nvPr/>
          </p:nvCxnSpPr>
          <p:spPr>
            <a:xfrm flipV="1">
              <a:off x="4321464" y="5266224"/>
              <a:ext cx="869326" cy="389574"/>
            </a:xfrm>
            <a:prstGeom prst="bentConnector2">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a:off x="4321464" y="2856340"/>
              <a:ext cx="869326" cy="550465"/>
            </a:xfrm>
            <a:prstGeom prst="bentConnector2">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rot="10800000" flipV="1">
              <a:off x="7001211" y="2856338"/>
              <a:ext cx="824357" cy="550465"/>
            </a:xfrm>
            <a:prstGeom prst="bentConnector2">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5" name="Rectangle 24"/>
          <p:cNvSpPr/>
          <p:nvPr/>
        </p:nvSpPr>
        <p:spPr>
          <a:xfrm>
            <a:off x="7836695" y="1551007"/>
            <a:ext cx="2626758" cy="4444677"/>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000"/>
              </a:spcAft>
            </a:pPr>
            <a:r>
              <a:rPr lang="en-US" sz="1700" dirty="0">
                <a:solidFill>
                  <a:schemeClr val="bg1"/>
                </a:solidFill>
                <a:latin typeface="+mj-lt"/>
              </a:rPr>
              <a:t>Survey</a:t>
            </a:r>
          </a:p>
          <a:p>
            <a:pPr>
              <a:spcAft>
                <a:spcPts val="1000"/>
              </a:spcAft>
            </a:pPr>
            <a:r>
              <a:rPr lang="en-US" sz="1600" dirty="0">
                <a:solidFill>
                  <a:schemeClr val="bg1"/>
                </a:solidFill>
                <a:latin typeface="+mj-lt"/>
              </a:rPr>
              <a:t>Collect feedback on learning experience, relevance and usefulness</a:t>
            </a:r>
          </a:p>
          <a:p>
            <a:pPr marL="285750" indent="-285750">
              <a:buFont typeface="Wingdings" pitchFamily="2" charset="2"/>
              <a:buChar char="ü"/>
            </a:pPr>
            <a:r>
              <a:rPr lang="en-US" sz="1600" dirty="0">
                <a:solidFill>
                  <a:schemeClr val="bg1"/>
                </a:solidFill>
                <a:latin typeface="+mj-lt"/>
              </a:rPr>
              <a:t>Training accommodated learner’s pace and learning style</a:t>
            </a:r>
          </a:p>
          <a:p>
            <a:pPr marL="285750" indent="-285750">
              <a:buFont typeface="Wingdings" pitchFamily="2" charset="2"/>
              <a:buChar char="ü"/>
            </a:pPr>
            <a:r>
              <a:rPr lang="en-US" sz="1600" dirty="0">
                <a:solidFill>
                  <a:schemeClr val="bg1"/>
                </a:solidFill>
                <a:latin typeface="+mj-lt"/>
              </a:rPr>
              <a:t>Course content relevant and easy to follow</a:t>
            </a:r>
          </a:p>
          <a:p>
            <a:pPr marL="285750" indent="-285750">
              <a:buFont typeface="Wingdings" pitchFamily="2" charset="2"/>
              <a:buChar char="ü"/>
            </a:pPr>
            <a:r>
              <a:rPr lang="en-US" sz="1600" dirty="0">
                <a:solidFill>
                  <a:schemeClr val="bg1"/>
                </a:solidFill>
                <a:latin typeface="+mj-lt"/>
              </a:rPr>
              <a:t>Knowledge and skills gained by learners as a result of training</a:t>
            </a:r>
          </a:p>
          <a:p>
            <a:pPr marL="285750" indent="-285750">
              <a:buFont typeface="Wingdings" pitchFamily="2" charset="2"/>
              <a:buChar char="ü"/>
            </a:pPr>
            <a:r>
              <a:rPr lang="en-US" sz="1600" dirty="0">
                <a:solidFill>
                  <a:schemeClr val="bg1"/>
                </a:solidFill>
                <a:latin typeface="+mj-lt"/>
              </a:rPr>
              <a:t>Course completion and certification</a:t>
            </a:r>
          </a:p>
          <a:p>
            <a:pPr marL="285750" indent="-285750">
              <a:buFont typeface="Wingdings" pitchFamily="2" charset="2"/>
              <a:buChar char="ü"/>
            </a:pPr>
            <a:r>
              <a:rPr lang="en-US" sz="1600" dirty="0">
                <a:solidFill>
                  <a:schemeClr val="bg1"/>
                </a:solidFill>
                <a:latin typeface="+mj-lt"/>
              </a:rPr>
              <a:t>Learning implemented on the job</a:t>
            </a:r>
          </a:p>
          <a:p>
            <a:pPr lvl="0" algn="ctr"/>
            <a:endParaRPr lang="en-US" sz="1400" dirty="0">
              <a:latin typeface="+mj-lt"/>
              <a:cs typeface="Arial" panose="020B0604020202020204" pitchFamily="34" charset="0"/>
            </a:endParaRPr>
          </a:p>
        </p:txBody>
      </p:sp>
      <p:sp>
        <p:nvSpPr>
          <p:cNvPr id="14" name="Rectangle 13">
            <a:extLst>
              <a:ext uri="{FF2B5EF4-FFF2-40B4-BE49-F238E27FC236}">
                <a16:creationId xmlns:a16="http://schemas.microsoft.com/office/drawing/2014/main" id="{059B6D72-7DBE-D348-948A-4DBFB6AFD1DD}"/>
              </a:ext>
            </a:extLst>
          </p:cNvPr>
          <p:cNvSpPr/>
          <p:nvPr/>
        </p:nvSpPr>
        <p:spPr>
          <a:xfrm>
            <a:off x="1692466" y="1555043"/>
            <a:ext cx="2626758" cy="206783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1000"/>
              </a:spcAft>
            </a:pPr>
            <a:r>
              <a:rPr lang="en-US" sz="1700" dirty="0">
                <a:solidFill>
                  <a:schemeClr val="bg1"/>
                </a:solidFill>
                <a:latin typeface="+mj-lt"/>
              </a:rPr>
              <a:t>Training metrics</a:t>
            </a:r>
          </a:p>
          <a:p>
            <a:pPr marL="285750" indent="-285750">
              <a:buFont typeface="Wingdings" pitchFamily="2" charset="2"/>
              <a:buChar char="ü"/>
            </a:pPr>
            <a:r>
              <a:rPr lang="en-US" sz="1400" b="1" dirty="0">
                <a:solidFill>
                  <a:schemeClr val="bg1"/>
                </a:solidFill>
                <a:latin typeface="+mj-lt"/>
              </a:rPr>
              <a:t>Improved business results</a:t>
            </a:r>
          </a:p>
          <a:p>
            <a:pPr marL="285750" indent="-285750">
              <a:buFont typeface="Wingdings" pitchFamily="2" charset="2"/>
              <a:buChar char="ü"/>
            </a:pPr>
            <a:r>
              <a:rPr lang="en-US" sz="1400" b="1" dirty="0">
                <a:solidFill>
                  <a:schemeClr val="bg1"/>
                </a:solidFill>
                <a:latin typeface="+mj-lt"/>
              </a:rPr>
              <a:t>Increased productivity and </a:t>
            </a:r>
            <a:br>
              <a:rPr lang="en-US" sz="1400" b="1" dirty="0">
                <a:solidFill>
                  <a:schemeClr val="bg1"/>
                </a:solidFill>
                <a:latin typeface="+mj-lt"/>
              </a:rPr>
            </a:br>
            <a:r>
              <a:rPr lang="en-US" sz="1400" b="1" dirty="0">
                <a:solidFill>
                  <a:schemeClr val="bg1"/>
                </a:solidFill>
                <a:latin typeface="+mj-lt"/>
              </a:rPr>
              <a:t>quality of work</a:t>
            </a:r>
          </a:p>
          <a:p>
            <a:pPr marL="285750" indent="-285750">
              <a:buFont typeface="Wingdings" pitchFamily="2" charset="2"/>
              <a:buChar char="ü"/>
            </a:pPr>
            <a:r>
              <a:rPr lang="en-US" sz="1400" b="1" dirty="0">
                <a:solidFill>
                  <a:schemeClr val="bg1"/>
                </a:solidFill>
                <a:latin typeface="+mj-lt"/>
              </a:rPr>
              <a:t>Employee retention</a:t>
            </a:r>
          </a:p>
          <a:p>
            <a:pPr marL="285750" indent="-285750">
              <a:buFont typeface="Wingdings" pitchFamily="2" charset="2"/>
              <a:buChar char="ü"/>
            </a:pPr>
            <a:r>
              <a:rPr lang="en-US" sz="1400" b="1" dirty="0">
                <a:solidFill>
                  <a:schemeClr val="bg1"/>
                </a:solidFill>
                <a:latin typeface="+mj-lt"/>
              </a:rPr>
              <a:t>Higher morale</a:t>
            </a:r>
          </a:p>
          <a:p>
            <a:pPr marL="285750" indent="-285750">
              <a:buFont typeface="Wingdings" pitchFamily="2" charset="2"/>
              <a:buChar char="ü"/>
            </a:pPr>
            <a:r>
              <a:rPr lang="en-US" sz="1400" b="1" dirty="0">
                <a:solidFill>
                  <a:schemeClr val="bg1"/>
                </a:solidFill>
                <a:latin typeface="+mj-lt"/>
              </a:rPr>
              <a:t>Customer satisfaction index</a:t>
            </a:r>
          </a:p>
          <a:p>
            <a:pPr lvl="0" algn="ctr"/>
            <a:endParaRPr lang="en-US" sz="1400" dirty="0">
              <a:latin typeface="+mj-lt"/>
              <a:cs typeface="Arial" panose="020B0604020202020204" pitchFamily="34" charset="0"/>
            </a:endParaRPr>
          </a:p>
        </p:txBody>
      </p:sp>
      <p:sp>
        <p:nvSpPr>
          <p:cNvPr id="15" name="Rectangle 14">
            <a:extLst>
              <a:ext uri="{FF2B5EF4-FFF2-40B4-BE49-F238E27FC236}">
                <a16:creationId xmlns:a16="http://schemas.microsoft.com/office/drawing/2014/main" id="{E52D4FA6-41D8-9644-8167-460A7D7BDFAD}"/>
              </a:ext>
            </a:extLst>
          </p:cNvPr>
          <p:cNvSpPr/>
          <p:nvPr/>
        </p:nvSpPr>
        <p:spPr>
          <a:xfrm>
            <a:off x="1692468" y="4143737"/>
            <a:ext cx="2626756" cy="18982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Aft>
                <a:spcPts val="1000"/>
              </a:spcAft>
            </a:pPr>
            <a:r>
              <a:rPr lang="en-US" sz="1700" dirty="0">
                <a:latin typeface="+mj-lt"/>
                <a:cs typeface="Arial" panose="020B0604020202020204" pitchFamily="34" charset="0"/>
              </a:rPr>
              <a:t>Tangible results of training</a:t>
            </a:r>
          </a:p>
          <a:p>
            <a:r>
              <a:rPr lang="en-US" sz="1600" dirty="0">
                <a:solidFill>
                  <a:schemeClr val="bg1"/>
                </a:solidFill>
                <a:latin typeface="+mj-lt"/>
              </a:rPr>
              <a:t>Learner demonstrates positive impact of training through improved productivity and overall skill development.</a:t>
            </a:r>
          </a:p>
        </p:txBody>
      </p:sp>
    </p:spTree>
    <p:extLst>
      <p:ext uri="{BB962C8B-B14F-4D97-AF65-F5344CB8AC3E}">
        <p14:creationId xmlns:p14="http://schemas.microsoft.com/office/powerpoint/2010/main" val="374741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6">
            <a:extLst>
              <a:ext uri="{FF2B5EF4-FFF2-40B4-BE49-F238E27FC236}">
                <a16:creationId xmlns:a16="http://schemas.microsoft.com/office/drawing/2014/main" id="{0FC5A84F-B5BE-B74E-9454-6E420A5F56BE}"/>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dirty="0">
                <a:solidFill>
                  <a:srgbClr val="223442"/>
                </a:solidFill>
              </a:rPr>
              <a:t>Outline topics </a:t>
            </a:r>
            <a:r>
              <a:rPr lang="en-US" sz="2400" dirty="0">
                <a:solidFill>
                  <a:srgbClr val="017497"/>
                </a:solidFill>
                <a:latin typeface="+mn-lt"/>
              </a:rPr>
              <a:t>(example)</a:t>
            </a:r>
          </a:p>
        </p:txBody>
      </p:sp>
      <p:sp>
        <p:nvSpPr>
          <p:cNvPr id="4" name="TextBox 3">
            <a:extLst>
              <a:ext uri="{FF2B5EF4-FFF2-40B4-BE49-F238E27FC236}">
                <a16:creationId xmlns:a16="http://schemas.microsoft.com/office/drawing/2014/main" id="{527E9E7F-F18A-BF46-9009-0B56AC0F0170}"/>
              </a:ext>
            </a:extLst>
          </p:cNvPr>
          <p:cNvSpPr txBox="1"/>
          <p:nvPr/>
        </p:nvSpPr>
        <p:spPr>
          <a:xfrm>
            <a:off x="2044908" y="1945087"/>
            <a:ext cx="4511820" cy="670791"/>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Introduction—lead with customer business challenge/problem</a:t>
            </a:r>
            <a:endParaRPr lang="en-US" sz="2400" dirty="0">
              <a:solidFill>
                <a:schemeClr val="accent2"/>
              </a:solidFill>
              <a:ea typeface="Roboto Light" panose="02000000000000000000" pitchFamily="2" charset="0"/>
              <a:cs typeface="Roboto Light" panose="02000000000000000000" pitchFamily="2" charset="0"/>
            </a:endParaRPr>
          </a:p>
        </p:txBody>
      </p:sp>
      <p:sp>
        <p:nvSpPr>
          <p:cNvPr id="5" name="TextBox 4">
            <a:extLst>
              <a:ext uri="{FF2B5EF4-FFF2-40B4-BE49-F238E27FC236}">
                <a16:creationId xmlns:a16="http://schemas.microsoft.com/office/drawing/2014/main" id="{9F43E3A4-683C-4A42-A7B9-D32661EF91F2}"/>
              </a:ext>
            </a:extLst>
          </p:cNvPr>
          <p:cNvSpPr txBox="1"/>
          <p:nvPr/>
        </p:nvSpPr>
        <p:spPr>
          <a:xfrm>
            <a:off x="1994942" y="2959236"/>
            <a:ext cx="4739175"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Solution overview</a:t>
            </a:r>
          </a:p>
        </p:txBody>
      </p:sp>
      <p:sp>
        <p:nvSpPr>
          <p:cNvPr id="6" name="Oval 5">
            <a:extLst>
              <a:ext uri="{FF2B5EF4-FFF2-40B4-BE49-F238E27FC236}">
                <a16:creationId xmlns:a16="http://schemas.microsoft.com/office/drawing/2014/main" id="{66128F82-2964-0E47-B108-2F18D3A555F4}"/>
              </a:ext>
            </a:extLst>
          </p:cNvPr>
          <p:cNvSpPr/>
          <p:nvPr/>
        </p:nvSpPr>
        <p:spPr>
          <a:xfrm>
            <a:off x="1241283" y="1919693"/>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1</a:t>
            </a:r>
          </a:p>
        </p:txBody>
      </p:sp>
      <p:sp>
        <p:nvSpPr>
          <p:cNvPr id="7" name="Oval 6">
            <a:extLst>
              <a:ext uri="{FF2B5EF4-FFF2-40B4-BE49-F238E27FC236}">
                <a16:creationId xmlns:a16="http://schemas.microsoft.com/office/drawing/2014/main" id="{31574C85-D749-2243-8B0C-A4B593141A29}"/>
              </a:ext>
            </a:extLst>
          </p:cNvPr>
          <p:cNvSpPr/>
          <p:nvPr/>
        </p:nvSpPr>
        <p:spPr>
          <a:xfrm>
            <a:off x="1240832" y="2959237"/>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2</a:t>
            </a:r>
          </a:p>
        </p:txBody>
      </p:sp>
      <p:sp>
        <p:nvSpPr>
          <p:cNvPr id="8" name="TextBox 7">
            <a:extLst>
              <a:ext uri="{FF2B5EF4-FFF2-40B4-BE49-F238E27FC236}">
                <a16:creationId xmlns:a16="http://schemas.microsoft.com/office/drawing/2014/main" id="{ACF07134-210C-5C48-A297-39CFCACF9990}"/>
              </a:ext>
            </a:extLst>
          </p:cNvPr>
          <p:cNvSpPr txBox="1"/>
          <p:nvPr/>
        </p:nvSpPr>
        <p:spPr>
          <a:xfrm>
            <a:off x="1994941" y="4051087"/>
            <a:ext cx="3491459"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Customer/business benefits</a:t>
            </a:r>
          </a:p>
        </p:txBody>
      </p:sp>
      <p:sp>
        <p:nvSpPr>
          <p:cNvPr id="9" name="Oval 8">
            <a:extLst>
              <a:ext uri="{FF2B5EF4-FFF2-40B4-BE49-F238E27FC236}">
                <a16:creationId xmlns:a16="http://schemas.microsoft.com/office/drawing/2014/main" id="{253381E7-37E6-3E4A-A4FB-1B35329C4C4B}"/>
              </a:ext>
            </a:extLst>
          </p:cNvPr>
          <p:cNvSpPr/>
          <p:nvPr/>
        </p:nvSpPr>
        <p:spPr>
          <a:xfrm>
            <a:off x="1240831" y="4051088"/>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3</a:t>
            </a:r>
          </a:p>
        </p:txBody>
      </p:sp>
      <p:sp>
        <p:nvSpPr>
          <p:cNvPr id="10" name="TextBox 9">
            <a:extLst>
              <a:ext uri="{FF2B5EF4-FFF2-40B4-BE49-F238E27FC236}">
                <a16:creationId xmlns:a16="http://schemas.microsoft.com/office/drawing/2014/main" id="{C8EB44BA-E351-0440-9A25-80733E77CA64}"/>
              </a:ext>
            </a:extLst>
          </p:cNvPr>
          <p:cNvSpPr txBox="1"/>
          <p:nvPr/>
        </p:nvSpPr>
        <p:spPr>
          <a:xfrm>
            <a:off x="1954439" y="5212689"/>
            <a:ext cx="3636133"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Solution features and benefits</a:t>
            </a:r>
          </a:p>
        </p:txBody>
      </p:sp>
      <p:sp>
        <p:nvSpPr>
          <p:cNvPr id="11" name="Oval 10">
            <a:extLst>
              <a:ext uri="{FF2B5EF4-FFF2-40B4-BE49-F238E27FC236}">
                <a16:creationId xmlns:a16="http://schemas.microsoft.com/office/drawing/2014/main" id="{CCE1C596-66F4-4D4F-A2BE-D924161CD164}"/>
              </a:ext>
            </a:extLst>
          </p:cNvPr>
          <p:cNvSpPr/>
          <p:nvPr/>
        </p:nvSpPr>
        <p:spPr>
          <a:xfrm>
            <a:off x="1200329" y="5212690"/>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4</a:t>
            </a:r>
          </a:p>
        </p:txBody>
      </p:sp>
      <p:sp>
        <p:nvSpPr>
          <p:cNvPr id="12" name="TextBox 11">
            <a:extLst>
              <a:ext uri="{FF2B5EF4-FFF2-40B4-BE49-F238E27FC236}">
                <a16:creationId xmlns:a16="http://schemas.microsoft.com/office/drawing/2014/main" id="{2467D5CC-C6CB-664F-B109-23CB534FE0A7}"/>
              </a:ext>
            </a:extLst>
          </p:cNvPr>
          <p:cNvSpPr txBox="1"/>
          <p:nvPr/>
        </p:nvSpPr>
        <p:spPr>
          <a:xfrm>
            <a:off x="7360804" y="1945087"/>
            <a:ext cx="6971107"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Target customer profile</a:t>
            </a:r>
          </a:p>
        </p:txBody>
      </p:sp>
      <p:sp>
        <p:nvSpPr>
          <p:cNvPr id="13" name="Oval 12">
            <a:extLst>
              <a:ext uri="{FF2B5EF4-FFF2-40B4-BE49-F238E27FC236}">
                <a16:creationId xmlns:a16="http://schemas.microsoft.com/office/drawing/2014/main" id="{F707F970-1183-B747-A500-9B0C314C2375}"/>
              </a:ext>
            </a:extLst>
          </p:cNvPr>
          <p:cNvSpPr/>
          <p:nvPr/>
        </p:nvSpPr>
        <p:spPr>
          <a:xfrm>
            <a:off x="6606694" y="1945088"/>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5</a:t>
            </a:r>
          </a:p>
        </p:txBody>
      </p:sp>
      <p:sp>
        <p:nvSpPr>
          <p:cNvPr id="14" name="TextBox 13">
            <a:extLst>
              <a:ext uri="{FF2B5EF4-FFF2-40B4-BE49-F238E27FC236}">
                <a16:creationId xmlns:a16="http://schemas.microsoft.com/office/drawing/2014/main" id="{D223AE65-6A68-9149-A721-80CF1CDDB0B5}"/>
              </a:ext>
            </a:extLst>
          </p:cNvPr>
          <p:cNvSpPr txBox="1"/>
          <p:nvPr/>
        </p:nvSpPr>
        <p:spPr>
          <a:xfrm>
            <a:off x="7311631" y="2956490"/>
            <a:ext cx="3788492"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Customer conversation</a:t>
            </a:r>
          </a:p>
        </p:txBody>
      </p:sp>
      <p:sp>
        <p:nvSpPr>
          <p:cNvPr id="15" name="Oval 14">
            <a:extLst>
              <a:ext uri="{FF2B5EF4-FFF2-40B4-BE49-F238E27FC236}">
                <a16:creationId xmlns:a16="http://schemas.microsoft.com/office/drawing/2014/main" id="{1DDE30B4-B4AC-E549-9AC8-EE3A10E9F7E5}"/>
              </a:ext>
            </a:extLst>
          </p:cNvPr>
          <p:cNvSpPr/>
          <p:nvPr/>
        </p:nvSpPr>
        <p:spPr>
          <a:xfrm>
            <a:off x="6557520" y="2956491"/>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6</a:t>
            </a:r>
          </a:p>
        </p:txBody>
      </p:sp>
      <p:sp>
        <p:nvSpPr>
          <p:cNvPr id="16" name="TextBox 15">
            <a:extLst>
              <a:ext uri="{FF2B5EF4-FFF2-40B4-BE49-F238E27FC236}">
                <a16:creationId xmlns:a16="http://schemas.microsoft.com/office/drawing/2014/main" id="{5D9085F2-8CD9-7E4B-BF53-EED86D406F49}"/>
              </a:ext>
            </a:extLst>
          </p:cNvPr>
          <p:cNvSpPr txBox="1"/>
          <p:nvPr/>
        </p:nvSpPr>
        <p:spPr>
          <a:xfrm>
            <a:off x="7329190" y="3962310"/>
            <a:ext cx="4465414"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Why sell/what’s in it for you?</a:t>
            </a:r>
          </a:p>
        </p:txBody>
      </p:sp>
      <p:sp>
        <p:nvSpPr>
          <p:cNvPr id="17" name="Oval 16">
            <a:extLst>
              <a:ext uri="{FF2B5EF4-FFF2-40B4-BE49-F238E27FC236}">
                <a16:creationId xmlns:a16="http://schemas.microsoft.com/office/drawing/2014/main" id="{37257365-3415-8E44-9A69-72A17A6E1ED6}"/>
              </a:ext>
            </a:extLst>
          </p:cNvPr>
          <p:cNvSpPr/>
          <p:nvPr/>
        </p:nvSpPr>
        <p:spPr>
          <a:xfrm>
            <a:off x="6575079" y="3962311"/>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7</a:t>
            </a:r>
          </a:p>
        </p:txBody>
      </p:sp>
      <p:sp>
        <p:nvSpPr>
          <p:cNvPr id="18" name="TextBox 17">
            <a:extLst>
              <a:ext uri="{FF2B5EF4-FFF2-40B4-BE49-F238E27FC236}">
                <a16:creationId xmlns:a16="http://schemas.microsoft.com/office/drawing/2014/main" id="{7AEF2B30-4FC7-DA44-A781-336A5046B219}"/>
              </a:ext>
            </a:extLst>
          </p:cNvPr>
          <p:cNvSpPr txBox="1"/>
          <p:nvPr/>
        </p:nvSpPr>
        <p:spPr>
          <a:xfrm>
            <a:off x="7307970" y="5098558"/>
            <a:ext cx="4465414" cy="895123"/>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Resources/next steps</a:t>
            </a:r>
          </a:p>
        </p:txBody>
      </p:sp>
      <p:sp>
        <p:nvSpPr>
          <p:cNvPr id="19" name="Oval 18">
            <a:extLst>
              <a:ext uri="{FF2B5EF4-FFF2-40B4-BE49-F238E27FC236}">
                <a16:creationId xmlns:a16="http://schemas.microsoft.com/office/drawing/2014/main" id="{C5A557D3-1A77-3747-ACA0-5114131C6929}"/>
              </a:ext>
            </a:extLst>
          </p:cNvPr>
          <p:cNvSpPr/>
          <p:nvPr/>
        </p:nvSpPr>
        <p:spPr>
          <a:xfrm>
            <a:off x="6553859" y="5098559"/>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8</a:t>
            </a:r>
          </a:p>
        </p:txBody>
      </p:sp>
    </p:spTree>
    <p:extLst>
      <p:ext uri="{BB962C8B-B14F-4D97-AF65-F5344CB8AC3E}">
        <p14:creationId xmlns:p14="http://schemas.microsoft.com/office/powerpoint/2010/main" val="356490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left)">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left)">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left)">
                                      <p:cBhvr>
                                        <p:cTn id="55" dur="500"/>
                                        <p:tgtEl>
                                          <p:spTgt spid="16"/>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left)">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left)">
                                      <p:cBhvr>
                                        <p:cTn id="63" dur="500"/>
                                        <p:tgtEl>
                                          <p:spTgt spid="18"/>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wipe(left)">
                                      <p:cBhvr>
                                        <p:cTn id="6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p:bldP spid="9" grpId="0" animBg="1"/>
      <p:bldP spid="10" grpId="0"/>
      <p:bldP spid="11" grpId="0" animBg="1"/>
      <p:bldP spid="12" grpId="0"/>
      <p:bldP spid="13" grpId="0" animBg="1"/>
      <p:bldP spid="14" grpId="0"/>
      <p:bldP spid="15" grpId="0" animBg="1"/>
      <p:bldP spid="16" grpId="0"/>
      <p:bldP spid="17" grpId="0" animBg="1"/>
      <p:bldP spid="18" grpId="0"/>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4AB9EC-2B66-5F48-8DAF-D840B8EBB9B7}"/>
              </a:ext>
            </a:extLst>
          </p:cNvPr>
          <p:cNvSpPr>
            <a:spLocks noGrp="1"/>
          </p:cNvSpPr>
          <p:nvPr>
            <p:ph type="title"/>
          </p:nvPr>
        </p:nvSpPr>
        <p:spPr/>
        <p:txBody>
          <a:bodyPr/>
          <a:lstStyle/>
          <a:p>
            <a:r>
              <a:rPr lang="en-US" dirty="0">
                <a:latin typeface="+mj-lt"/>
              </a:rPr>
              <a:t>Topic detail </a:t>
            </a:r>
            <a:r>
              <a:rPr lang="en-US" sz="2400" dirty="0">
                <a:solidFill>
                  <a:srgbClr val="007497"/>
                </a:solidFill>
                <a:latin typeface="+mn-lt"/>
              </a:rPr>
              <a:t>(example) </a:t>
            </a:r>
          </a:p>
        </p:txBody>
      </p:sp>
      <p:sp>
        <p:nvSpPr>
          <p:cNvPr id="14" name="TextBox 13">
            <a:extLst>
              <a:ext uri="{FF2B5EF4-FFF2-40B4-BE49-F238E27FC236}">
                <a16:creationId xmlns:a16="http://schemas.microsoft.com/office/drawing/2014/main" id="{A90FBBC7-844A-9E4C-9F75-9E307680829D}"/>
              </a:ext>
            </a:extLst>
          </p:cNvPr>
          <p:cNvSpPr txBox="1"/>
          <p:nvPr/>
        </p:nvSpPr>
        <p:spPr>
          <a:xfrm>
            <a:off x="2044907" y="1574696"/>
            <a:ext cx="6948621" cy="670791"/>
          </a:xfrm>
          <a:prstGeom prst="rect">
            <a:avLst/>
          </a:prstGeom>
          <a:noFill/>
        </p:spPr>
        <p:txBody>
          <a:bodyPr wrap="square" lIns="0" tIns="0" rIns="0" bIns="0" rtlCol="0">
            <a:noAutofit/>
          </a:bodyPr>
          <a:lstStyle/>
          <a:p>
            <a:pPr>
              <a:lnSpc>
                <a:spcPct val="90000"/>
              </a:lnSpc>
              <a:spcAft>
                <a:spcPts val="1000"/>
              </a:spcAft>
            </a:pPr>
            <a:r>
              <a:rPr lang="en-US" sz="2400" dirty="0">
                <a:ea typeface="Roboto Light" panose="02000000000000000000" pitchFamily="2" charset="0"/>
                <a:cs typeface="Roboto Light" panose="02000000000000000000" pitchFamily="2" charset="0"/>
              </a:rPr>
              <a:t>Lead with customer business challenge/problem</a:t>
            </a:r>
            <a:endParaRPr lang="en-US" sz="2400" dirty="0">
              <a:solidFill>
                <a:schemeClr val="accent2"/>
              </a:solidFill>
              <a:ea typeface="Roboto Light" panose="02000000000000000000" pitchFamily="2" charset="0"/>
              <a:cs typeface="Roboto Light" panose="02000000000000000000" pitchFamily="2" charset="0"/>
            </a:endParaRPr>
          </a:p>
        </p:txBody>
      </p:sp>
      <p:sp>
        <p:nvSpPr>
          <p:cNvPr id="16" name="Oval 15">
            <a:extLst>
              <a:ext uri="{FF2B5EF4-FFF2-40B4-BE49-F238E27FC236}">
                <a16:creationId xmlns:a16="http://schemas.microsoft.com/office/drawing/2014/main" id="{3FFD3A89-CE38-A845-8A5A-CD0D309FB9C9}"/>
              </a:ext>
            </a:extLst>
          </p:cNvPr>
          <p:cNvSpPr/>
          <p:nvPr/>
        </p:nvSpPr>
        <p:spPr>
          <a:xfrm>
            <a:off x="1241283" y="1549302"/>
            <a:ext cx="613268" cy="613268"/>
          </a:xfrm>
          <a:prstGeom prst="ellipse">
            <a:avLst/>
          </a:prstGeom>
          <a:solidFill>
            <a:srgbClr val="0074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199" dirty="0">
                <a:ea typeface="Roboto" panose="02000000000000000000" pitchFamily="2" charset="0"/>
                <a:cs typeface="Arial" pitchFamily="34" charset="0"/>
              </a:rPr>
              <a:t>1</a:t>
            </a:r>
          </a:p>
        </p:txBody>
      </p:sp>
      <p:sp>
        <p:nvSpPr>
          <p:cNvPr id="18" name="Rectangle 17">
            <a:extLst>
              <a:ext uri="{FF2B5EF4-FFF2-40B4-BE49-F238E27FC236}">
                <a16:creationId xmlns:a16="http://schemas.microsoft.com/office/drawing/2014/main" id="{5A46172C-705F-2A49-B910-EA140C3A1AC2}"/>
              </a:ext>
            </a:extLst>
          </p:cNvPr>
          <p:cNvSpPr/>
          <p:nvPr/>
        </p:nvSpPr>
        <p:spPr>
          <a:xfrm>
            <a:off x="1400791" y="2347310"/>
            <a:ext cx="3668919"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Key points—narrator/instructor</a:t>
            </a:r>
          </a:p>
        </p:txBody>
      </p:sp>
      <p:sp>
        <p:nvSpPr>
          <p:cNvPr id="22" name="Rectangle 21">
            <a:extLst>
              <a:ext uri="{FF2B5EF4-FFF2-40B4-BE49-F238E27FC236}">
                <a16:creationId xmlns:a16="http://schemas.microsoft.com/office/drawing/2014/main" id="{181C8B10-9B81-BD41-BB16-5ADF6D9E371B}"/>
              </a:ext>
            </a:extLst>
          </p:cNvPr>
          <p:cNvSpPr/>
          <p:nvPr/>
        </p:nvSpPr>
        <p:spPr>
          <a:xfrm>
            <a:off x="5282170" y="2339593"/>
            <a:ext cx="3306246"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Example</a:t>
            </a:r>
            <a:br>
              <a:rPr lang="en-IN" dirty="0">
                <a:solidFill>
                  <a:srgbClr val="223442"/>
                </a:solidFill>
              </a:rPr>
            </a:br>
            <a:r>
              <a:rPr lang="en-IN" sz="1600" dirty="0">
                <a:solidFill>
                  <a:srgbClr val="223442"/>
                </a:solidFill>
              </a:rPr>
              <a:t>[scenario/quote/image/other]</a:t>
            </a:r>
          </a:p>
        </p:txBody>
      </p:sp>
      <p:sp>
        <p:nvSpPr>
          <p:cNvPr id="24" name="Rectangle 23">
            <a:extLst>
              <a:ext uri="{FF2B5EF4-FFF2-40B4-BE49-F238E27FC236}">
                <a16:creationId xmlns:a16="http://schemas.microsoft.com/office/drawing/2014/main" id="{7FC4EEE0-9BB7-5545-8EBE-4D79E35218FF}"/>
              </a:ext>
            </a:extLst>
          </p:cNvPr>
          <p:cNvSpPr/>
          <p:nvPr/>
        </p:nvSpPr>
        <p:spPr>
          <a:xfrm>
            <a:off x="1402720" y="5301204"/>
            <a:ext cx="9986769" cy="13426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NOTES</a:t>
            </a:r>
          </a:p>
        </p:txBody>
      </p:sp>
      <p:sp>
        <p:nvSpPr>
          <p:cNvPr id="9" name="Rectangle 8">
            <a:extLst>
              <a:ext uri="{FF2B5EF4-FFF2-40B4-BE49-F238E27FC236}">
                <a16:creationId xmlns:a16="http://schemas.microsoft.com/office/drawing/2014/main" id="{4D763091-539E-C747-B7FD-BD6D868810AD}"/>
              </a:ext>
            </a:extLst>
          </p:cNvPr>
          <p:cNvSpPr/>
          <p:nvPr/>
        </p:nvSpPr>
        <p:spPr>
          <a:xfrm>
            <a:off x="8764221" y="2349239"/>
            <a:ext cx="2627198" cy="2845864"/>
          </a:xfrm>
          <a:prstGeom prst="rect">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IN" dirty="0">
                <a:solidFill>
                  <a:srgbClr val="223442"/>
                </a:solidFill>
              </a:rPr>
              <a:t>Source</a:t>
            </a:r>
            <a:br>
              <a:rPr lang="en-IN" dirty="0">
                <a:solidFill>
                  <a:srgbClr val="223442"/>
                </a:solidFill>
              </a:rPr>
            </a:br>
            <a:r>
              <a:rPr lang="en-IN" sz="1600" dirty="0">
                <a:solidFill>
                  <a:srgbClr val="223442"/>
                </a:solidFill>
              </a:rPr>
              <a:t>[image, doc, expert, other]</a:t>
            </a:r>
          </a:p>
        </p:txBody>
      </p:sp>
    </p:spTree>
    <p:extLst>
      <p:ext uri="{BB962C8B-B14F-4D97-AF65-F5344CB8AC3E}">
        <p14:creationId xmlns:p14="http://schemas.microsoft.com/office/powerpoint/2010/main" val="246357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710</Words>
  <Application>Microsoft Macintosh PowerPoint</Application>
  <PresentationFormat>Widescreen</PresentationFormat>
  <Paragraphs>109</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HP Simplified Light</vt:lpstr>
      <vt:lpstr>Roboto</vt:lpstr>
      <vt:lpstr>Wingdings</vt:lpstr>
      <vt:lpstr>Office Theme</vt:lpstr>
      <vt:lpstr>PowerPoint Presentation</vt:lpstr>
      <vt:lpstr>Project specs</vt:lpstr>
      <vt:lpstr>Audience description</vt:lpstr>
      <vt:lpstr>Objectives</vt:lpstr>
      <vt:lpstr>Priority topics</vt:lpstr>
      <vt:lpstr>Messaging roadmap</vt:lpstr>
      <vt:lpstr>Evaluate training effectiveness (example)</vt:lpstr>
      <vt:lpstr>PowerPoint Presentation</vt:lpstr>
      <vt:lpstr>Topic detail (example) </vt:lpstr>
      <vt:lpstr>Topic detail</vt:lpstr>
      <vt:lpstr>Topic detail</vt:lpstr>
      <vt:lpstr>Topic detail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dc:title>
  <dc:creator>Francesca V. Contini</dc:creator>
  <cp:lastModifiedBy>Francesca V. Contini</cp:lastModifiedBy>
  <cp:revision>20</cp:revision>
  <dcterms:created xsi:type="dcterms:W3CDTF">2018-12-17T02:09:27Z</dcterms:created>
  <dcterms:modified xsi:type="dcterms:W3CDTF">2020-06-10T20:55:40Z</dcterms:modified>
</cp:coreProperties>
</file>